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323" r:id="rId3"/>
    <p:sldId id="324" r:id="rId4"/>
    <p:sldId id="370" r:id="rId5"/>
    <p:sldId id="371" r:id="rId6"/>
    <p:sldId id="325" r:id="rId7"/>
    <p:sldId id="313" r:id="rId8"/>
    <p:sldId id="326" r:id="rId9"/>
    <p:sldId id="327" r:id="rId10"/>
    <p:sldId id="367" r:id="rId11"/>
    <p:sldId id="329" r:id="rId12"/>
    <p:sldId id="330" r:id="rId13"/>
    <p:sldId id="331" r:id="rId14"/>
    <p:sldId id="332" r:id="rId15"/>
    <p:sldId id="333" r:id="rId16"/>
    <p:sldId id="334" r:id="rId17"/>
    <p:sldId id="372" r:id="rId18"/>
    <p:sldId id="373" r:id="rId19"/>
    <p:sldId id="374" r:id="rId20"/>
    <p:sldId id="369" r:id="rId21"/>
    <p:sldId id="368" r:id="rId22"/>
    <p:sldId id="337" r:id="rId23"/>
    <p:sldId id="338" r:id="rId24"/>
    <p:sldId id="339" r:id="rId25"/>
    <p:sldId id="340" r:id="rId26"/>
    <p:sldId id="341" r:id="rId27"/>
    <p:sldId id="342" r:id="rId28"/>
    <p:sldId id="343" r:id="rId29"/>
    <p:sldId id="345" r:id="rId30"/>
  </p:sldIdLst>
  <p:sldSz cx="12192000" cy="6858000"/>
  <p:notesSz cx="6858000" cy="9144000"/>
  <p:photoAlbum showCaptions="1" layout="1pic"/>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80" autoAdjust="0"/>
  </p:normalViewPr>
  <p:slideViewPr>
    <p:cSldViewPr>
      <p:cViewPr varScale="1">
        <p:scale>
          <a:sx n="71" d="100"/>
          <a:sy n="71" d="100"/>
        </p:scale>
        <p:origin x="1109"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AD66FFB-CD9D-4964-BAE0-DF98B177A49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9A7D73-62D4-4CD7-BC68-643B02C82511}">
      <dgm:prSet custT="1"/>
      <dgm:spPr/>
      <dgm:t>
        <a:bodyPr/>
        <a:lstStyle/>
        <a:p>
          <a:r>
            <a:rPr lang="en-US" sz="2400" dirty="0"/>
            <a:t>The rate of growth in the amount of data generated and stored has been increasing exponentially. (faster than Moore’s Law)</a:t>
          </a:r>
        </a:p>
      </dgm:t>
    </dgm:pt>
    <dgm:pt modelId="{6221F944-42E8-4C19-AE7A-9F6DAAF0B609}" type="parTrans" cxnId="{05D41C17-378C-4890-A113-9EA5AFC4548B}">
      <dgm:prSet/>
      <dgm:spPr/>
      <dgm:t>
        <a:bodyPr/>
        <a:lstStyle/>
        <a:p>
          <a:endParaRPr lang="en-US"/>
        </a:p>
      </dgm:t>
    </dgm:pt>
    <dgm:pt modelId="{AF10FBEB-F955-40E0-AEA3-274B5D872DA3}" type="sibTrans" cxnId="{05D41C17-378C-4890-A113-9EA5AFC4548B}">
      <dgm:prSet/>
      <dgm:spPr/>
      <dgm:t>
        <a:bodyPr/>
        <a:lstStyle/>
        <a:p>
          <a:endParaRPr lang="en-US"/>
        </a:p>
      </dgm:t>
    </dgm:pt>
    <dgm:pt modelId="{90C18B5D-F9CD-4F8A-820A-7EA2CE44A98D}">
      <dgm:prSet/>
      <dgm:spPr/>
      <dgm:t>
        <a:bodyPr/>
        <a:lstStyle/>
        <a:p>
          <a:r>
            <a:rPr lang="en-US" dirty="0"/>
            <a:t>One significant shift is in the amount of </a:t>
          </a:r>
          <a:r>
            <a:rPr lang="en-US" b="1" dirty="0"/>
            <a:t>unstructured data</a:t>
          </a:r>
          <a:r>
            <a:rPr lang="en-US" dirty="0"/>
            <a:t> </a:t>
          </a:r>
        </a:p>
      </dgm:t>
    </dgm:pt>
    <dgm:pt modelId="{741D8574-027C-4B2D-9308-11BC093094ED}" type="parTrans" cxnId="{6F137592-5BEB-467A-A79E-068F2D0EB68E}">
      <dgm:prSet/>
      <dgm:spPr/>
      <dgm:t>
        <a:bodyPr/>
        <a:lstStyle/>
        <a:p>
          <a:endParaRPr lang="en-US"/>
        </a:p>
      </dgm:t>
    </dgm:pt>
    <dgm:pt modelId="{71FD383A-E900-43FB-8FB0-389FB14BDAB8}" type="sibTrans" cxnId="{6F137592-5BEB-467A-A79E-068F2D0EB68E}">
      <dgm:prSet/>
      <dgm:spPr/>
      <dgm:t>
        <a:bodyPr/>
        <a:lstStyle/>
        <a:p>
          <a:endParaRPr lang="en-US"/>
        </a:p>
      </dgm:t>
    </dgm:pt>
    <dgm:pt modelId="{539565BC-3282-45DA-B2B8-EAE7BDFED198}">
      <dgm:prSet/>
      <dgm:spPr/>
      <dgm:t>
        <a:bodyPr/>
        <a:lstStyle/>
        <a:p>
          <a:r>
            <a:rPr lang="en-US"/>
            <a:t>micro-texts, relationship data, images and videos </a:t>
          </a:r>
        </a:p>
      </dgm:t>
    </dgm:pt>
    <dgm:pt modelId="{E08318E5-DCCC-4942-8439-456C40040030}" type="parTrans" cxnId="{7BE6012C-35E0-47A9-8F9B-5CCE13DC4507}">
      <dgm:prSet/>
      <dgm:spPr/>
      <dgm:t>
        <a:bodyPr/>
        <a:lstStyle/>
        <a:p>
          <a:endParaRPr lang="en-US"/>
        </a:p>
      </dgm:t>
    </dgm:pt>
    <dgm:pt modelId="{5D180741-F3EC-4D80-AE60-53A52A453AFC}" type="sibTrans" cxnId="{7BE6012C-35E0-47A9-8F9B-5CCE13DC4507}">
      <dgm:prSet/>
      <dgm:spPr/>
      <dgm:t>
        <a:bodyPr/>
        <a:lstStyle/>
        <a:p>
          <a:endParaRPr lang="en-US"/>
        </a:p>
      </dgm:t>
    </dgm:pt>
    <dgm:pt modelId="{4BF1CDA9-6364-4AE0-815E-F3413A891BDF}">
      <dgm:prSet/>
      <dgm:spPr/>
      <dgm:t>
        <a:bodyPr/>
        <a:lstStyle/>
        <a:p>
          <a:r>
            <a:rPr lang="en-US"/>
            <a:t>Big Data truly represents a </a:t>
          </a:r>
          <a:r>
            <a:rPr lang="en-US" b="1"/>
            <a:t>fundamental change in the architecture </a:t>
          </a:r>
          <a:r>
            <a:rPr lang="en-US"/>
            <a:t>needed to efficiently handle current datasets. </a:t>
          </a:r>
        </a:p>
      </dgm:t>
    </dgm:pt>
    <dgm:pt modelId="{C2BEC352-3D9B-4B76-B239-A16D317F6390}" type="parTrans" cxnId="{4073400B-E620-4D34-BA30-F3929CF3E7BF}">
      <dgm:prSet/>
      <dgm:spPr/>
      <dgm:t>
        <a:bodyPr/>
        <a:lstStyle/>
        <a:p>
          <a:endParaRPr lang="en-US"/>
        </a:p>
      </dgm:t>
    </dgm:pt>
    <dgm:pt modelId="{E8903E6C-8367-4EE1-9756-D76D6E7D5105}" type="sibTrans" cxnId="{4073400B-E620-4D34-BA30-F3929CF3E7BF}">
      <dgm:prSet/>
      <dgm:spPr/>
      <dgm:t>
        <a:bodyPr/>
        <a:lstStyle/>
        <a:p>
          <a:endParaRPr lang="en-US"/>
        </a:p>
      </dgm:t>
    </dgm:pt>
    <dgm:pt modelId="{971C2F11-4502-4F33-AAFC-E1C163A4AE33}">
      <dgm:prSet/>
      <dgm:spPr/>
      <dgm:t>
        <a:bodyPr/>
        <a:lstStyle/>
        <a:p>
          <a:r>
            <a:rPr lang="en-US"/>
            <a:t>Old Relational data model insufficient</a:t>
          </a:r>
        </a:p>
      </dgm:t>
    </dgm:pt>
    <dgm:pt modelId="{1BB52627-ED59-4E4E-AD45-CEC15839DEAB}" type="parTrans" cxnId="{3792415B-CE98-4F22-B48A-0447AE72B3EE}">
      <dgm:prSet/>
      <dgm:spPr/>
      <dgm:t>
        <a:bodyPr/>
        <a:lstStyle/>
        <a:p>
          <a:endParaRPr lang="en-US"/>
        </a:p>
      </dgm:t>
    </dgm:pt>
    <dgm:pt modelId="{CEC7421F-FDD4-456B-90C3-ABC9503321EA}" type="sibTrans" cxnId="{3792415B-CE98-4F22-B48A-0447AE72B3EE}">
      <dgm:prSet/>
      <dgm:spPr/>
      <dgm:t>
        <a:bodyPr/>
        <a:lstStyle/>
        <a:p>
          <a:endParaRPr lang="en-US"/>
        </a:p>
      </dgm:t>
    </dgm:pt>
    <dgm:pt modelId="{63123D73-F971-44BF-A954-29CF56A5D211}" type="pres">
      <dgm:prSet presAssocID="{8AD66FFB-CD9D-4964-BAE0-DF98B177A494}" presName="root" presStyleCnt="0">
        <dgm:presLayoutVars>
          <dgm:dir/>
          <dgm:resizeHandles val="exact"/>
        </dgm:presLayoutVars>
      </dgm:prSet>
      <dgm:spPr/>
    </dgm:pt>
    <dgm:pt modelId="{21650856-0E7F-4A2E-B95A-A11001ED8899}" type="pres">
      <dgm:prSet presAssocID="{279A7D73-62D4-4CD7-BC68-643B02C82511}" presName="compNode" presStyleCnt="0"/>
      <dgm:spPr/>
    </dgm:pt>
    <dgm:pt modelId="{FB65C0BF-6B08-4581-B4DD-ED1DA4D93F1F}" type="pres">
      <dgm:prSet presAssocID="{279A7D73-62D4-4CD7-BC68-643B02C82511}" presName="bgRect" presStyleLbl="bgShp" presStyleIdx="0" presStyleCnt="3"/>
      <dgm:spPr/>
    </dgm:pt>
    <dgm:pt modelId="{3B8778B4-7D65-4C8A-A969-7F23A057038C}" type="pres">
      <dgm:prSet presAssocID="{279A7D73-62D4-4CD7-BC68-643B02C825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B82D130B-70E6-4B86-86D2-C875EA93235E}" type="pres">
      <dgm:prSet presAssocID="{279A7D73-62D4-4CD7-BC68-643B02C82511}" presName="spaceRect" presStyleCnt="0"/>
      <dgm:spPr/>
    </dgm:pt>
    <dgm:pt modelId="{F8EB3CE5-9C22-4457-956F-EE64E4745CB0}" type="pres">
      <dgm:prSet presAssocID="{279A7D73-62D4-4CD7-BC68-643B02C82511}" presName="parTx" presStyleLbl="revTx" presStyleIdx="0" presStyleCnt="5">
        <dgm:presLayoutVars>
          <dgm:chMax val="0"/>
          <dgm:chPref val="0"/>
        </dgm:presLayoutVars>
      </dgm:prSet>
      <dgm:spPr/>
    </dgm:pt>
    <dgm:pt modelId="{35FD11CB-2B59-4C8B-8C67-66CF7080E4BB}" type="pres">
      <dgm:prSet presAssocID="{AF10FBEB-F955-40E0-AEA3-274B5D872DA3}" presName="sibTrans" presStyleCnt="0"/>
      <dgm:spPr/>
    </dgm:pt>
    <dgm:pt modelId="{8287F2F1-0C91-498C-871B-BEC25630829A}" type="pres">
      <dgm:prSet presAssocID="{90C18B5D-F9CD-4F8A-820A-7EA2CE44A98D}" presName="compNode" presStyleCnt="0"/>
      <dgm:spPr/>
    </dgm:pt>
    <dgm:pt modelId="{76105299-6003-4A5A-91B1-98640B763786}" type="pres">
      <dgm:prSet presAssocID="{90C18B5D-F9CD-4F8A-820A-7EA2CE44A98D}" presName="bgRect" presStyleLbl="bgShp" presStyleIdx="1" presStyleCnt="3"/>
      <dgm:spPr/>
    </dgm:pt>
    <dgm:pt modelId="{B8EDD1FA-D3DF-4CB0-AB6C-27EF67B672D6}" type="pres">
      <dgm:prSet presAssocID="{90C18B5D-F9CD-4F8A-820A-7EA2CE44A9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9F36732-1745-4FC4-97A9-1DAED68C6903}" type="pres">
      <dgm:prSet presAssocID="{90C18B5D-F9CD-4F8A-820A-7EA2CE44A98D}" presName="spaceRect" presStyleCnt="0"/>
      <dgm:spPr/>
    </dgm:pt>
    <dgm:pt modelId="{09BDA5F4-DD91-41FA-A5FF-577A6366D60C}" type="pres">
      <dgm:prSet presAssocID="{90C18B5D-F9CD-4F8A-820A-7EA2CE44A98D}" presName="parTx" presStyleLbl="revTx" presStyleIdx="1" presStyleCnt="5">
        <dgm:presLayoutVars>
          <dgm:chMax val="0"/>
          <dgm:chPref val="0"/>
        </dgm:presLayoutVars>
      </dgm:prSet>
      <dgm:spPr/>
    </dgm:pt>
    <dgm:pt modelId="{1B5C0845-B378-4D3E-BBB0-C67063795CE2}" type="pres">
      <dgm:prSet presAssocID="{90C18B5D-F9CD-4F8A-820A-7EA2CE44A98D}" presName="desTx" presStyleLbl="revTx" presStyleIdx="2" presStyleCnt="5">
        <dgm:presLayoutVars/>
      </dgm:prSet>
      <dgm:spPr/>
    </dgm:pt>
    <dgm:pt modelId="{3CD3C0F9-0E43-4CCA-804E-C890EDCCCFBB}" type="pres">
      <dgm:prSet presAssocID="{71FD383A-E900-43FB-8FB0-389FB14BDAB8}" presName="sibTrans" presStyleCnt="0"/>
      <dgm:spPr/>
    </dgm:pt>
    <dgm:pt modelId="{FBB8B8F4-05F2-4F64-8DF8-5FDCD1FC1386}" type="pres">
      <dgm:prSet presAssocID="{4BF1CDA9-6364-4AE0-815E-F3413A891BDF}" presName="compNode" presStyleCnt="0"/>
      <dgm:spPr/>
    </dgm:pt>
    <dgm:pt modelId="{AD5A716C-BF99-4E39-B1E1-63AEE9637391}" type="pres">
      <dgm:prSet presAssocID="{4BF1CDA9-6364-4AE0-815E-F3413A891BDF}" presName="bgRect" presStyleLbl="bgShp" presStyleIdx="2" presStyleCnt="3"/>
      <dgm:spPr/>
    </dgm:pt>
    <dgm:pt modelId="{7AA41530-05C5-45AF-9C71-C1BA4C536F2A}" type="pres">
      <dgm:prSet presAssocID="{4BF1CDA9-6364-4AE0-815E-F3413A891B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B318482-CDF8-448F-8856-8AF00DFE6BA6}" type="pres">
      <dgm:prSet presAssocID="{4BF1CDA9-6364-4AE0-815E-F3413A891BDF}" presName="spaceRect" presStyleCnt="0"/>
      <dgm:spPr/>
    </dgm:pt>
    <dgm:pt modelId="{DD7E2DE8-7631-43C9-8AAD-E9DBDD26460F}" type="pres">
      <dgm:prSet presAssocID="{4BF1CDA9-6364-4AE0-815E-F3413A891BDF}" presName="parTx" presStyleLbl="revTx" presStyleIdx="3" presStyleCnt="5">
        <dgm:presLayoutVars>
          <dgm:chMax val="0"/>
          <dgm:chPref val="0"/>
        </dgm:presLayoutVars>
      </dgm:prSet>
      <dgm:spPr/>
    </dgm:pt>
    <dgm:pt modelId="{ECA4FC07-B1F0-43AD-8739-BBF055329439}" type="pres">
      <dgm:prSet presAssocID="{4BF1CDA9-6364-4AE0-815E-F3413A891BDF}" presName="desTx" presStyleLbl="revTx" presStyleIdx="4" presStyleCnt="5">
        <dgm:presLayoutVars/>
      </dgm:prSet>
      <dgm:spPr/>
    </dgm:pt>
  </dgm:ptLst>
  <dgm:cxnLst>
    <dgm:cxn modelId="{9CF15203-3A3A-4E9C-8C8B-AE31F85FEBDB}" type="presOf" srcId="{4BF1CDA9-6364-4AE0-815E-F3413A891BDF}" destId="{DD7E2DE8-7631-43C9-8AAD-E9DBDD26460F}" srcOrd="0" destOrd="0" presId="urn:microsoft.com/office/officeart/2018/2/layout/IconVerticalSolidList"/>
    <dgm:cxn modelId="{4073400B-E620-4D34-BA30-F3929CF3E7BF}" srcId="{8AD66FFB-CD9D-4964-BAE0-DF98B177A494}" destId="{4BF1CDA9-6364-4AE0-815E-F3413A891BDF}" srcOrd="2" destOrd="0" parTransId="{C2BEC352-3D9B-4B76-B239-A16D317F6390}" sibTransId="{E8903E6C-8367-4EE1-9756-D76D6E7D5105}"/>
    <dgm:cxn modelId="{05D41C17-378C-4890-A113-9EA5AFC4548B}" srcId="{8AD66FFB-CD9D-4964-BAE0-DF98B177A494}" destId="{279A7D73-62D4-4CD7-BC68-643B02C82511}" srcOrd="0" destOrd="0" parTransId="{6221F944-42E8-4C19-AE7A-9F6DAAF0B609}" sibTransId="{AF10FBEB-F955-40E0-AEA3-274B5D872DA3}"/>
    <dgm:cxn modelId="{7BE6012C-35E0-47A9-8F9B-5CCE13DC4507}" srcId="{90C18B5D-F9CD-4F8A-820A-7EA2CE44A98D}" destId="{539565BC-3282-45DA-B2B8-EAE7BDFED198}" srcOrd="0" destOrd="0" parTransId="{E08318E5-DCCC-4942-8439-456C40040030}" sibTransId="{5D180741-F3EC-4D80-AE60-53A52A453AFC}"/>
    <dgm:cxn modelId="{3792415B-CE98-4F22-B48A-0447AE72B3EE}" srcId="{4BF1CDA9-6364-4AE0-815E-F3413A891BDF}" destId="{971C2F11-4502-4F33-AAFC-E1C163A4AE33}" srcOrd="0" destOrd="0" parTransId="{1BB52627-ED59-4E4E-AD45-CEC15839DEAB}" sibTransId="{CEC7421F-FDD4-456B-90C3-ABC9503321EA}"/>
    <dgm:cxn modelId="{6440825B-94B1-4C94-9EA8-2976EEEB20A7}" type="presOf" srcId="{8AD66FFB-CD9D-4964-BAE0-DF98B177A494}" destId="{63123D73-F971-44BF-A954-29CF56A5D211}" srcOrd="0" destOrd="0" presId="urn:microsoft.com/office/officeart/2018/2/layout/IconVerticalSolidList"/>
    <dgm:cxn modelId="{AC78636A-9B77-4E6A-A2A9-041421DAF31E}" type="presOf" srcId="{90C18B5D-F9CD-4F8A-820A-7EA2CE44A98D}" destId="{09BDA5F4-DD91-41FA-A5FF-577A6366D60C}" srcOrd="0" destOrd="0" presId="urn:microsoft.com/office/officeart/2018/2/layout/IconVerticalSolidList"/>
    <dgm:cxn modelId="{6F137592-5BEB-467A-A79E-068F2D0EB68E}" srcId="{8AD66FFB-CD9D-4964-BAE0-DF98B177A494}" destId="{90C18B5D-F9CD-4F8A-820A-7EA2CE44A98D}" srcOrd="1" destOrd="0" parTransId="{741D8574-027C-4B2D-9308-11BC093094ED}" sibTransId="{71FD383A-E900-43FB-8FB0-389FB14BDAB8}"/>
    <dgm:cxn modelId="{F4C4D9AE-8647-4661-A7F1-3ECCE4931DDF}" type="presOf" srcId="{279A7D73-62D4-4CD7-BC68-643B02C82511}" destId="{F8EB3CE5-9C22-4457-956F-EE64E4745CB0}" srcOrd="0" destOrd="0" presId="urn:microsoft.com/office/officeart/2018/2/layout/IconVerticalSolidList"/>
    <dgm:cxn modelId="{731B42B4-28CC-4657-B02B-76DF95F37D18}" type="presOf" srcId="{971C2F11-4502-4F33-AAFC-E1C163A4AE33}" destId="{ECA4FC07-B1F0-43AD-8739-BBF055329439}" srcOrd="0" destOrd="0" presId="urn:microsoft.com/office/officeart/2018/2/layout/IconVerticalSolidList"/>
    <dgm:cxn modelId="{C021F5DE-E668-4AEE-BB52-7DFD31594ED3}" type="presOf" srcId="{539565BC-3282-45DA-B2B8-EAE7BDFED198}" destId="{1B5C0845-B378-4D3E-BBB0-C67063795CE2}" srcOrd="0" destOrd="0" presId="urn:microsoft.com/office/officeart/2018/2/layout/IconVerticalSolidList"/>
    <dgm:cxn modelId="{28D46DD1-F532-4B12-AAF1-F2DEACCB1CA3}" type="presParOf" srcId="{63123D73-F971-44BF-A954-29CF56A5D211}" destId="{21650856-0E7F-4A2E-B95A-A11001ED8899}" srcOrd="0" destOrd="0" presId="urn:microsoft.com/office/officeart/2018/2/layout/IconVerticalSolidList"/>
    <dgm:cxn modelId="{588EFDD3-22C2-40B3-AA6A-D58EAF7BDCAB}" type="presParOf" srcId="{21650856-0E7F-4A2E-B95A-A11001ED8899}" destId="{FB65C0BF-6B08-4581-B4DD-ED1DA4D93F1F}" srcOrd="0" destOrd="0" presId="urn:microsoft.com/office/officeart/2018/2/layout/IconVerticalSolidList"/>
    <dgm:cxn modelId="{102FA68A-F698-41B6-8109-2AD517B272A4}" type="presParOf" srcId="{21650856-0E7F-4A2E-B95A-A11001ED8899}" destId="{3B8778B4-7D65-4C8A-A969-7F23A057038C}" srcOrd="1" destOrd="0" presId="urn:microsoft.com/office/officeart/2018/2/layout/IconVerticalSolidList"/>
    <dgm:cxn modelId="{41D0FF0B-BECE-4281-8B33-03D5CD42E60B}" type="presParOf" srcId="{21650856-0E7F-4A2E-B95A-A11001ED8899}" destId="{B82D130B-70E6-4B86-86D2-C875EA93235E}" srcOrd="2" destOrd="0" presId="urn:microsoft.com/office/officeart/2018/2/layout/IconVerticalSolidList"/>
    <dgm:cxn modelId="{FEF353FB-96EC-4B3C-ABA3-CF0D7187C2CE}" type="presParOf" srcId="{21650856-0E7F-4A2E-B95A-A11001ED8899}" destId="{F8EB3CE5-9C22-4457-956F-EE64E4745CB0}" srcOrd="3" destOrd="0" presId="urn:microsoft.com/office/officeart/2018/2/layout/IconVerticalSolidList"/>
    <dgm:cxn modelId="{AF60225B-F38F-4018-94E6-9233C11CE8D2}" type="presParOf" srcId="{63123D73-F971-44BF-A954-29CF56A5D211}" destId="{35FD11CB-2B59-4C8B-8C67-66CF7080E4BB}" srcOrd="1" destOrd="0" presId="urn:microsoft.com/office/officeart/2018/2/layout/IconVerticalSolidList"/>
    <dgm:cxn modelId="{06D778AF-6EE9-499D-AC4D-5FC7CFB071B9}" type="presParOf" srcId="{63123D73-F971-44BF-A954-29CF56A5D211}" destId="{8287F2F1-0C91-498C-871B-BEC25630829A}" srcOrd="2" destOrd="0" presId="urn:microsoft.com/office/officeart/2018/2/layout/IconVerticalSolidList"/>
    <dgm:cxn modelId="{FAD8A14F-D820-476D-8249-69F89ADD459D}" type="presParOf" srcId="{8287F2F1-0C91-498C-871B-BEC25630829A}" destId="{76105299-6003-4A5A-91B1-98640B763786}" srcOrd="0" destOrd="0" presId="urn:microsoft.com/office/officeart/2018/2/layout/IconVerticalSolidList"/>
    <dgm:cxn modelId="{B07F7110-CD96-45EB-B2C7-C9FE4B210E38}" type="presParOf" srcId="{8287F2F1-0C91-498C-871B-BEC25630829A}" destId="{B8EDD1FA-D3DF-4CB0-AB6C-27EF67B672D6}" srcOrd="1" destOrd="0" presId="urn:microsoft.com/office/officeart/2018/2/layout/IconVerticalSolidList"/>
    <dgm:cxn modelId="{7A862FA4-AEC3-43E1-8F50-CC1A1E617AF2}" type="presParOf" srcId="{8287F2F1-0C91-498C-871B-BEC25630829A}" destId="{49F36732-1745-4FC4-97A9-1DAED68C6903}" srcOrd="2" destOrd="0" presId="urn:microsoft.com/office/officeart/2018/2/layout/IconVerticalSolidList"/>
    <dgm:cxn modelId="{B84B5530-9E2D-4718-97D1-236CEFC5348F}" type="presParOf" srcId="{8287F2F1-0C91-498C-871B-BEC25630829A}" destId="{09BDA5F4-DD91-41FA-A5FF-577A6366D60C}" srcOrd="3" destOrd="0" presId="urn:microsoft.com/office/officeart/2018/2/layout/IconVerticalSolidList"/>
    <dgm:cxn modelId="{11ED7A82-421A-45B1-90CE-1BF975BC6F50}" type="presParOf" srcId="{8287F2F1-0C91-498C-871B-BEC25630829A}" destId="{1B5C0845-B378-4D3E-BBB0-C67063795CE2}" srcOrd="4" destOrd="0" presId="urn:microsoft.com/office/officeart/2018/2/layout/IconVerticalSolidList"/>
    <dgm:cxn modelId="{EF6AE399-E920-4C15-8601-4EB4A4817749}" type="presParOf" srcId="{63123D73-F971-44BF-A954-29CF56A5D211}" destId="{3CD3C0F9-0E43-4CCA-804E-C890EDCCCFBB}" srcOrd="3" destOrd="0" presId="urn:microsoft.com/office/officeart/2018/2/layout/IconVerticalSolidList"/>
    <dgm:cxn modelId="{41F7A962-E7D3-4559-80C9-D2E7C6E6ED67}" type="presParOf" srcId="{63123D73-F971-44BF-A954-29CF56A5D211}" destId="{FBB8B8F4-05F2-4F64-8DF8-5FDCD1FC1386}" srcOrd="4" destOrd="0" presId="urn:microsoft.com/office/officeart/2018/2/layout/IconVerticalSolidList"/>
    <dgm:cxn modelId="{4D7FBEE7-5311-46FC-AFB6-05B64AD1748E}" type="presParOf" srcId="{FBB8B8F4-05F2-4F64-8DF8-5FDCD1FC1386}" destId="{AD5A716C-BF99-4E39-B1E1-63AEE9637391}" srcOrd="0" destOrd="0" presId="urn:microsoft.com/office/officeart/2018/2/layout/IconVerticalSolidList"/>
    <dgm:cxn modelId="{66E8D3B3-006A-4690-9F64-DDF367EEAEF3}" type="presParOf" srcId="{FBB8B8F4-05F2-4F64-8DF8-5FDCD1FC1386}" destId="{7AA41530-05C5-45AF-9C71-C1BA4C536F2A}" srcOrd="1" destOrd="0" presId="urn:microsoft.com/office/officeart/2018/2/layout/IconVerticalSolidList"/>
    <dgm:cxn modelId="{C2E7B92D-0545-4B21-9A2B-C10F7D51B801}" type="presParOf" srcId="{FBB8B8F4-05F2-4F64-8DF8-5FDCD1FC1386}" destId="{0B318482-CDF8-448F-8856-8AF00DFE6BA6}" srcOrd="2" destOrd="0" presId="urn:microsoft.com/office/officeart/2018/2/layout/IconVerticalSolidList"/>
    <dgm:cxn modelId="{2C0F588B-C39A-4ACA-8434-8066055079C1}" type="presParOf" srcId="{FBB8B8F4-05F2-4F64-8DF8-5FDCD1FC1386}" destId="{DD7E2DE8-7631-43C9-8AAD-E9DBDD26460F}" srcOrd="3" destOrd="0" presId="urn:microsoft.com/office/officeart/2018/2/layout/IconVerticalSolidList"/>
    <dgm:cxn modelId="{5951D0B5-30C6-4887-B07F-A53BC867AD3A}" type="presParOf" srcId="{FBB8B8F4-05F2-4F64-8DF8-5FDCD1FC1386}" destId="{ECA4FC07-B1F0-43AD-8739-BBF05532943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5C0BF-6B08-4581-B4DD-ED1DA4D93F1F}">
      <dsp:nvSpPr>
        <dsp:cNvPr id="0" name=""/>
        <dsp:cNvSpPr/>
      </dsp:nvSpPr>
      <dsp:spPr>
        <a:xfrm>
          <a:off x="0" y="604"/>
          <a:ext cx="8534400" cy="141479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8778B4-7D65-4C8A-A969-7F23A057038C}">
      <dsp:nvSpPr>
        <dsp:cNvPr id="0" name=""/>
        <dsp:cNvSpPr/>
      </dsp:nvSpPr>
      <dsp:spPr>
        <a:xfrm>
          <a:off x="427976" y="318933"/>
          <a:ext cx="778138" cy="778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EB3CE5-9C22-4457-956F-EE64E4745CB0}">
      <dsp:nvSpPr>
        <dsp:cNvPr id="0" name=""/>
        <dsp:cNvSpPr/>
      </dsp:nvSpPr>
      <dsp:spPr>
        <a:xfrm>
          <a:off x="1634090" y="604"/>
          <a:ext cx="6900309"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1066800">
            <a:lnSpc>
              <a:spcPct val="90000"/>
            </a:lnSpc>
            <a:spcBef>
              <a:spcPct val="0"/>
            </a:spcBef>
            <a:spcAft>
              <a:spcPct val="35000"/>
            </a:spcAft>
            <a:buNone/>
          </a:pPr>
          <a:r>
            <a:rPr lang="en-US" sz="2400" kern="1200" dirty="0"/>
            <a:t>The rate of growth in the amount of data generated and stored has been increasing exponentially. (faster than Moore’s Law)</a:t>
          </a:r>
        </a:p>
      </dsp:txBody>
      <dsp:txXfrm>
        <a:off x="1634090" y="604"/>
        <a:ext cx="6900309" cy="1414797"/>
      </dsp:txXfrm>
    </dsp:sp>
    <dsp:sp modelId="{76105299-6003-4A5A-91B1-98640B763786}">
      <dsp:nvSpPr>
        <dsp:cNvPr id="0" name=""/>
        <dsp:cNvSpPr/>
      </dsp:nvSpPr>
      <dsp:spPr>
        <a:xfrm>
          <a:off x="0" y="1769100"/>
          <a:ext cx="8534400" cy="141479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DD1FA-D3DF-4CB0-AB6C-27EF67B672D6}">
      <dsp:nvSpPr>
        <dsp:cNvPr id="0" name=""/>
        <dsp:cNvSpPr/>
      </dsp:nvSpPr>
      <dsp:spPr>
        <a:xfrm>
          <a:off x="427976" y="2087430"/>
          <a:ext cx="778138" cy="778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BDA5F4-DD91-41FA-A5FF-577A6366D60C}">
      <dsp:nvSpPr>
        <dsp:cNvPr id="0" name=""/>
        <dsp:cNvSpPr/>
      </dsp:nvSpPr>
      <dsp:spPr>
        <a:xfrm>
          <a:off x="1634090" y="1769100"/>
          <a:ext cx="3840480"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844550">
            <a:lnSpc>
              <a:spcPct val="90000"/>
            </a:lnSpc>
            <a:spcBef>
              <a:spcPct val="0"/>
            </a:spcBef>
            <a:spcAft>
              <a:spcPct val="35000"/>
            </a:spcAft>
            <a:buNone/>
          </a:pPr>
          <a:r>
            <a:rPr lang="en-US" sz="1900" kern="1200" dirty="0"/>
            <a:t>One significant shift is in the amount of </a:t>
          </a:r>
          <a:r>
            <a:rPr lang="en-US" sz="1900" b="1" kern="1200" dirty="0"/>
            <a:t>unstructured data</a:t>
          </a:r>
          <a:r>
            <a:rPr lang="en-US" sz="1900" kern="1200" dirty="0"/>
            <a:t> </a:t>
          </a:r>
        </a:p>
      </dsp:txBody>
      <dsp:txXfrm>
        <a:off x="1634090" y="1769100"/>
        <a:ext cx="3840480" cy="1414797"/>
      </dsp:txXfrm>
    </dsp:sp>
    <dsp:sp modelId="{1B5C0845-B378-4D3E-BBB0-C67063795CE2}">
      <dsp:nvSpPr>
        <dsp:cNvPr id="0" name=""/>
        <dsp:cNvSpPr/>
      </dsp:nvSpPr>
      <dsp:spPr>
        <a:xfrm>
          <a:off x="5474570" y="1769100"/>
          <a:ext cx="3059829"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666750">
            <a:lnSpc>
              <a:spcPct val="90000"/>
            </a:lnSpc>
            <a:spcBef>
              <a:spcPct val="0"/>
            </a:spcBef>
            <a:spcAft>
              <a:spcPct val="35000"/>
            </a:spcAft>
            <a:buNone/>
          </a:pPr>
          <a:r>
            <a:rPr lang="en-US" sz="1500" kern="1200"/>
            <a:t>micro-texts, relationship data, images and videos </a:t>
          </a:r>
        </a:p>
      </dsp:txBody>
      <dsp:txXfrm>
        <a:off x="5474570" y="1769100"/>
        <a:ext cx="3059829" cy="1414797"/>
      </dsp:txXfrm>
    </dsp:sp>
    <dsp:sp modelId="{AD5A716C-BF99-4E39-B1E1-63AEE9637391}">
      <dsp:nvSpPr>
        <dsp:cNvPr id="0" name=""/>
        <dsp:cNvSpPr/>
      </dsp:nvSpPr>
      <dsp:spPr>
        <a:xfrm>
          <a:off x="0" y="3537597"/>
          <a:ext cx="8534400" cy="141479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A41530-05C5-45AF-9C71-C1BA4C536F2A}">
      <dsp:nvSpPr>
        <dsp:cNvPr id="0" name=""/>
        <dsp:cNvSpPr/>
      </dsp:nvSpPr>
      <dsp:spPr>
        <a:xfrm>
          <a:off x="427976" y="3855926"/>
          <a:ext cx="778138" cy="778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7E2DE8-7631-43C9-8AAD-E9DBDD26460F}">
      <dsp:nvSpPr>
        <dsp:cNvPr id="0" name=""/>
        <dsp:cNvSpPr/>
      </dsp:nvSpPr>
      <dsp:spPr>
        <a:xfrm>
          <a:off x="1634090" y="3537597"/>
          <a:ext cx="3840480"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844550">
            <a:lnSpc>
              <a:spcPct val="90000"/>
            </a:lnSpc>
            <a:spcBef>
              <a:spcPct val="0"/>
            </a:spcBef>
            <a:spcAft>
              <a:spcPct val="35000"/>
            </a:spcAft>
            <a:buNone/>
          </a:pPr>
          <a:r>
            <a:rPr lang="en-US" sz="1900" kern="1200"/>
            <a:t>Big Data truly represents a </a:t>
          </a:r>
          <a:r>
            <a:rPr lang="en-US" sz="1900" b="1" kern="1200"/>
            <a:t>fundamental change in the architecture </a:t>
          </a:r>
          <a:r>
            <a:rPr lang="en-US" sz="1900" kern="1200"/>
            <a:t>needed to efficiently handle current datasets. </a:t>
          </a:r>
        </a:p>
      </dsp:txBody>
      <dsp:txXfrm>
        <a:off x="1634090" y="3537597"/>
        <a:ext cx="3840480" cy="1414797"/>
      </dsp:txXfrm>
    </dsp:sp>
    <dsp:sp modelId="{ECA4FC07-B1F0-43AD-8739-BBF055329439}">
      <dsp:nvSpPr>
        <dsp:cNvPr id="0" name=""/>
        <dsp:cNvSpPr/>
      </dsp:nvSpPr>
      <dsp:spPr>
        <a:xfrm>
          <a:off x="5474570" y="3537597"/>
          <a:ext cx="3059829"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666750">
            <a:lnSpc>
              <a:spcPct val="90000"/>
            </a:lnSpc>
            <a:spcBef>
              <a:spcPct val="0"/>
            </a:spcBef>
            <a:spcAft>
              <a:spcPct val="35000"/>
            </a:spcAft>
            <a:buNone/>
          </a:pPr>
          <a:r>
            <a:rPr lang="en-US" sz="1500" kern="1200"/>
            <a:t>Old Relational data model insufficient</a:t>
          </a:r>
        </a:p>
      </dsp:txBody>
      <dsp:txXfrm>
        <a:off x="5474570" y="3537597"/>
        <a:ext cx="3059829" cy="14147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169A80A1-02C7-42E4-9E8D-46C8DB740566}" type="datetimeFigureOut">
              <a:rPr lang="en-US"/>
              <a:pPr>
                <a:defRPr/>
              </a:pPr>
              <a:t>1/31/2023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CCD08FA-BD02-4262-8B21-5A801A4899A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88086E-B2C3-41D2-8F96-5F4FC87EFA8D}" type="slidenum">
              <a:rPr lang="en-US" altLang="en-US" smtClean="0"/>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408" name="Shape 40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28</a:t>
            </a:fld>
            <a:endParaRPr lang="en-US"/>
          </a:p>
        </p:txBody>
      </p:sp>
    </p:spTree>
    <p:extLst>
      <p:ext uri="{BB962C8B-B14F-4D97-AF65-F5344CB8AC3E}">
        <p14:creationId xmlns:p14="http://schemas.microsoft.com/office/powerpoint/2010/main" val="216618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344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98AFB-CB0D-4DFE-87B9-B4B0D0DE73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6510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CD08FA-BD02-4262-8B21-5A801A4899AF}" type="slidenum">
              <a:rPr lang="en-US" altLang="en-US" smtClean="0"/>
              <a:pPr>
                <a:defRPr/>
              </a:pPr>
              <a:t>17</a:t>
            </a:fld>
            <a:endParaRPr lang="en-US" altLang="en-US"/>
          </a:p>
        </p:txBody>
      </p:sp>
    </p:spTree>
    <p:extLst>
      <p:ext uri="{BB962C8B-B14F-4D97-AF65-F5344CB8AC3E}">
        <p14:creationId xmlns:p14="http://schemas.microsoft.com/office/powerpoint/2010/main" val="64654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64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094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82920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2865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91" name="Shape 3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3315051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400" name="Shape 40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27</a:t>
            </a:fld>
            <a:endParaRPr lang="en-US"/>
          </a:p>
        </p:txBody>
      </p:sp>
    </p:spTree>
    <p:extLst>
      <p:ext uri="{BB962C8B-B14F-4D97-AF65-F5344CB8AC3E}">
        <p14:creationId xmlns:p14="http://schemas.microsoft.com/office/powerpoint/2010/main" val="2731120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EA814B4-AEC7-4E72-8070-D79E51A5333B}" type="datetime1">
              <a:rPr lang="en-US"/>
              <a:pPr>
                <a:defRPr/>
              </a:pPr>
              <a:t>1/31/2023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88298F-4807-4DD6-B917-AC28A4D953BD}" type="slidenum">
              <a:rPr lang="en-US" altLang="en-US"/>
              <a:pPr>
                <a:defRPr/>
              </a:pPr>
              <a:t>‹#›</a:t>
            </a:fld>
            <a:endParaRPr lang="en-US" altLang="en-US"/>
          </a:p>
        </p:txBody>
      </p:sp>
    </p:spTree>
    <p:extLst>
      <p:ext uri="{BB962C8B-B14F-4D97-AF65-F5344CB8AC3E}">
        <p14:creationId xmlns:p14="http://schemas.microsoft.com/office/powerpoint/2010/main" val="3431180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D25ED3F-2877-43D1-BFED-C7B98A3A65FF}" type="datetime1">
              <a:rPr lang="en-US"/>
              <a:pPr>
                <a:defRPr/>
              </a:pPr>
              <a:t>1/31/2023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9B7AE6-B46C-4837-B74D-F83FE93D70A4}" type="slidenum">
              <a:rPr lang="en-US" altLang="en-US"/>
              <a:pPr>
                <a:defRPr/>
              </a:pPr>
              <a:t>‹#›</a:t>
            </a:fld>
            <a:endParaRPr lang="en-US" altLang="en-US"/>
          </a:p>
        </p:txBody>
      </p:sp>
    </p:spTree>
    <p:extLst>
      <p:ext uri="{BB962C8B-B14F-4D97-AF65-F5344CB8AC3E}">
        <p14:creationId xmlns:p14="http://schemas.microsoft.com/office/powerpoint/2010/main" val="242820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6D6FBFD-2BEA-47AB-9BA1-5A654B722994}" type="datetime1">
              <a:rPr lang="en-US"/>
              <a:pPr>
                <a:defRPr/>
              </a:pPr>
              <a:t>1/31/2023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893E311-633D-4997-A260-825C08939DD1}" type="slidenum">
              <a:rPr lang="en-US" altLang="en-US"/>
              <a:pPr>
                <a:defRPr/>
              </a:pPr>
              <a:t>‹#›</a:t>
            </a:fld>
            <a:endParaRPr lang="en-US" altLang="en-US"/>
          </a:p>
        </p:txBody>
      </p:sp>
    </p:spTree>
    <p:extLst>
      <p:ext uri="{BB962C8B-B14F-4D97-AF65-F5344CB8AC3E}">
        <p14:creationId xmlns:p14="http://schemas.microsoft.com/office/powerpoint/2010/main" val="318463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E98F292-CBCA-4A23-BA2D-D207BCFB7AD1}" type="datetime1">
              <a:rPr lang="en-US"/>
              <a:pPr>
                <a:defRPr/>
              </a:pPr>
              <a:t>1/31/2023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309E1D1-1B10-48AF-90C1-7E2F10729E94}" type="slidenum">
              <a:rPr lang="en-US" altLang="en-US"/>
              <a:pPr>
                <a:defRPr/>
              </a:pPr>
              <a:t>‹#›</a:t>
            </a:fld>
            <a:endParaRPr lang="en-US" altLang="en-US"/>
          </a:p>
        </p:txBody>
      </p:sp>
    </p:spTree>
    <p:extLst>
      <p:ext uri="{BB962C8B-B14F-4D97-AF65-F5344CB8AC3E}">
        <p14:creationId xmlns:p14="http://schemas.microsoft.com/office/powerpoint/2010/main" val="197233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648FA-7646-420E-99EB-40A9CF57718A}" type="datetime1">
              <a:rPr lang="en-US"/>
              <a:pPr>
                <a:defRPr/>
              </a:pPr>
              <a:t>1/31/2023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65C07E-770F-491D-A695-8139CA32455A}" type="slidenum">
              <a:rPr lang="en-US" altLang="en-US"/>
              <a:pPr>
                <a:defRPr/>
              </a:pPr>
              <a:t>‹#›</a:t>
            </a:fld>
            <a:endParaRPr lang="en-US" altLang="en-US"/>
          </a:p>
        </p:txBody>
      </p:sp>
    </p:spTree>
    <p:extLst>
      <p:ext uri="{BB962C8B-B14F-4D97-AF65-F5344CB8AC3E}">
        <p14:creationId xmlns:p14="http://schemas.microsoft.com/office/powerpoint/2010/main" val="1127793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96772B8-32CF-4FB6-AEB0-6218F8D02E1E}" type="datetime1">
              <a:rPr lang="en-US"/>
              <a:pPr>
                <a:defRPr/>
              </a:pPr>
              <a:t>1/31/2023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85E8B4D-B2C4-47C8-93F0-15922A2FB2B8}" type="slidenum">
              <a:rPr lang="en-US" altLang="en-US"/>
              <a:pPr>
                <a:defRPr/>
              </a:pPr>
              <a:t>‹#›</a:t>
            </a:fld>
            <a:endParaRPr lang="en-US" altLang="en-US"/>
          </a:p>
        </p:txBody>
      </p:sp>
    </p:spTree>
    <p:extLst>
      <p:ext uri="{BB962C8B-B14F-4D97-AF65-F5344CB8AC3E}">
        <p14:creationId xmlns:p14="http://schemas.microsoft.com/office/powerpoint/2010/main" val="1102066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B0BA62D-B616-4AD4-B80E-45DC14B18A32}" type="datetime1">
              <a:rPr lang="en-US"/>
              <a:pPr>
                <a:defRPr/>
              </a:pPr>
              <a:t>1/31/2023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D69FD78-B866-498F-A246-32790C583DBF}" type="slidenum">
              <a:rPr lang="en-US" altLang="en-US"/>
              <a:pPr>
                <a:defRPr/>
              </a:pPr>
              <a:t>‹#›</a:t>
            </a:fld>
            <a:endParaRPr lang="en-US" altLang="en-US"/>
          </a:p>
        </p:txBody>
      </p:sp>
    </p:spTree>
    <p:extLst>
      <p:ext uri="{BB962C8B-B14F-4D97-AF65-F5344CB8AC3E}">
        <p14:creationId xmlns:p14="http://schemas.microsoft.com/office/powerpoint/2010/main" val="173383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1DB680-BAC2-4244-A2C9-19CB446ABC3A}" type="datetime1">
              <a:rPr lang="en-US"/>
              <a:pPr>
                <a:defRPr/>
              </a:pPr>
              <a:t>1/31/2023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8A01CB1-DC85-46F4-81C1-36FA08745439}" type="slidenum">
              <a:rPr lang="en-US" altLang="en-US"/>
              <a:pPr>
                <a:defRPr/>
              </a:pPr>
              <a:t>‹#›</a:t>
            </a:fld>
            <a:endParaRPr lang="en-US" altLang="en-US"/>
          </a:p>
        </p:txBody>
      </p:sp>
    </p:spTree>
    <p:extLst>
      <p:ext uri="{BB962C8B-B14F-4D97-AF65-F5344CB8AC3E}">
        <p14:creationId xmlns:p14="http://schemas.microsoft.com/office/powerpoint/2010/main" val="1372150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99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9912AD0-681E-4EBB-96D4-6AEDEB53338C}" type="datetime1">
              <a:rPr lang="en-US"/>
              <a:pPr>
                <a:defRPr/>
              </a:pPr>
              <a:t>1/31/2023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5068B41-EEC1-4E92-869D-EC54FFD7D765}" type="slidenum">
              <a:rPr lang="en-US" altLang="en-US"/>
              <a:pPr>
                <a:defRPr/>
              </a:pPr>
              <a:t>‹#›</a:t>
            </a:fld>
            <a:endParaRPr lang="en-US" altLang="en-US"/>
          </a:p>
        </p:txBody>
      </p:sp>
    </p:spTree>
    <p:extLst>
      <p:ext uri="{BB962C8B-B14F-4D97-AF65-F5344CB8AC3E}">
        <p14:creationId xmlns:p14="http://schemas.microsoft.com/office/powerpoint/2010/main" val="4185565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F415B7B-ADEB-4182-8698-46EDB9E19C37}" type="datetime1">
              <a:rPr lang="en-US"/>
              <a:pPr>
                <a:defRPr/>
              </a:pPr>
              <a:t>1/31/2023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3B20D7-3E8E-4798-9071-F3508512B5A3}" type="slidenum">
              <a:rPr lang="en-US" altLang="en-US"/>
              <a:pPr>
                <a:defRPr/>
              </a:pPr>
              <a:t>‹#›</a:t>
            </a:fld>
            <a:endParaRPr lang="en-US" altLang="en-US"/>
          </a:p>
        </p:txBody>
      </p:sp>
    </p:spTree>
    <p:extLst>
      <p:ext uri="{BB962C8B-B14F-4D97-AF65-F5344CB8AC3E}">
        <p14:creationId xmlns:p14="http://schemas.microsoft.com/office/powerpoint/2010/main" val="38807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A95C8F8-1A74-4243-8C2A-5AF6B9D9E2C0}" type="datetime1">
              <a:rPr lang="en-US"/>
              <a:pPr>
                <a:defRPr/>
              </a:pPr>
              <a:t>1/31/2023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C81BB115-A1FB-441E-BC0D-12D2E141F1D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hop.oreilly.com/product/0636920029014.do"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dnuggets.com/2017/09/data-science-imposter-syndrome.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uwm.edu/"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nist.gov/itl/big-data-nist/big-data-nist-documents/nbdif-version-30-fina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bigdatawg.nist.g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goo.gl/F4K4h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01fig01"/>
          <p:cNvPicPr>
            <a:picLocks noRot="1" noChangeAspect="1" noMove="1" noResize="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2209800" y="1752600"/>
            <a:ext cx="7772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52600" y="152401"/>
            <a:ext cx="7772400" cy="1470025"/>
          </a:xfrm>
        </p:spPr>
        <p:txBody>
          <a:bodyPr/>
          <a:lstStyle/>
          <a:p>
            <a:r>
              <a:rPr lang="en-US"/>
              <a:t>CMSC 462 </a:t>
            </a:r>
            <a:r>
              <a:rPr lang="en-US" dirty="0"/>
              <a:t>– Introduction to Data Science</a:t>
            </a:r>
          </a:p>
        </p:txBody>
      </p:sp>
      <p:sp>
        <p:nvSpPr>
          <p:cNvPr id="3" name="Subtitle 2"/>
          <p:cNvSpPr>
            <a:spLocks noGrp="1"/>
          </p:cNvSpPr>
          <p:nvPr>
            <p:ph type="subTitle" idx="1"/>
          </p:nvPr>
        </p:nvSpPr>
        <p:spPr>
          <a:xfrm>
            <a:off x="1981200" y="5235575"/>
            <a:ext cx="7696200" cy="1485900"/>
          </a:xfrm>
        </p:spPr>
        <p:txBody>
          <a:bodyPr/>
          <a:lstStyle/>
          <a:p>
            <a:pPr>
              <a:spcBef>
                <a:spcPct val="0"/>
              </a:spcBef>
            </a:pPr>
            <a:r>
              <a:rPr lang="en-US" sz="4400" dirty="0">
                <a:solidFill>
                  <a:schemeClr val="tx1"/>
                </a:solidFill>
                <a:latin typeface="+mj-lt"/>
                <a:ea typeface="+mj-ea"/>
                <a:cs typeface="+mj-cs"/>
              </a:rPr>
              <a:t>Abhijit Dutt</a:t>
            </a:r>
          </a:p>
          <a:p>
            <a:pPr>
              <a:spcBef>
                <a:spcPct val="0"/>
              </a:spcBef>
            </a:pPr>
            <a:endParaRPr lang="en-US" sz="4400" dirty="0">
              <a:solidFill>
                <a:schemeClr val="tx1"/>
              </a:solidFill>
              <a:latin typeface="+mj-lt"/>
              <a:ea typeface="+mj-ea"/>
              <a:cs typeface="+mj-cs"/>
            </a:endParaRPr>
          </a:p>
        </p:txBody>
      </p:sp>
      <p:sp>
        <p:nvSpPr>
          <p:cNvPr id="512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57BA58A-8F26-4207-9BC6-501D47EAF1DD}" type="slidenum">
              <a:rPr lang="en-US" altLang="en-US" sz="1200">
                <a:solidFill>
                  <a:srgbClr val="898989"/>
                </a:solidFill>
              </a:rPr>
              <a:pPr>
                <a:spcBef>
                  <a:spcPct val="0"/>
                </a:spcBef>
                <a:buFontTx/>
                <a:buNone/>
              </a:pPr>
              <a:t>1</a:t>
            </a:fld>
            <a:endParaRPr lang="en-US" altLang="en-US" sz="1200">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4400" y="6356351"/>
            <a:ext cx="2133600" cy="365125"/>
          </a:xfrm>
        </p:spPr>
        <p:txBody>
          <a:bodyPr/>
          <a:lstStyle/>
          <a:p>
            <a:pPr>
              <a:defRPr/>
            </a:pPr>
            <a:fld id="{7309E1D1-1B10-48AF-90C1-7E2F10729E94}" type="slidenum">
              <a:rPr lang="en-US" altLang="en-US" smtClean="0"/>
              <a:pPr>
                <a:defRPr/>
              </a:pPr>
              <a:t>10</a:t>
            </a:fld>
            <a:endParaRPr lang="en-US" altLang="en-US"/>
          </a:p>
        </p:txBody>
      </p:sp>
      <p:pic>
        <p:nvPicPr>
          <p:cNvPr id="5" name="Picture 4"/>
          <p:cNvPicPr>
            <a:picLocks noChangeAspect="1"/>
          </p:cNvPicPr>
          <p:nvPr/>
        </p:nvPicPr>
        <p:blipFill>
          <a:blip r:embed="rId2"/>
          <a:stretch>
            <a:fillRect/>
          </a:stretch>
        </p:blipFill>
        <p:spPr>
          <a:xfrm>
            <a:off x="2743201" y="-35045"/>
            <a:ext cx="6781799" cy="6851111"/>
          </a:xfrm>
          <a:prstGeom prst="rect">
            <a:avLst/>
          </a:prstGeom>
        </p:spPr>
      </p:pic>
    </p:spTree>
    <p:extLst>
      <p:ext uri="{BB962C8B-B14F-4D97-AF65-F5344CB8AC3E}">
        <p14:creationId xmlns:p14="http://schemas.microsoft.com/office/powerpoint/2010/main" val="16517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15046"/>
            <a:ext cx="7886700" cy="994172"/>
          </a:xfrm>
        </p:spPr>
        <p:txBody>
          <a:bodyPr/>
          <a:lstStyle/>
          <a:p>
            <a:r>
              <a:rPr lang="en-US" b="1" dirty="0">
                <a:solidFill>
                  <a:srgbClr val="0070C0"/>
                </a:solidFill>
              </a:rPr>
              <a:t>Data Science team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15645" y="1400427"/>
            <a:ext cx="3937457" cy="4140335"/>
          </a:xfrm>
        </p:spPr>
      </p:pic>
      <p:sp>
        <p:nvSpPr>
          <p:cNvPr id="5" name="Rectangle 4"/>
          <p:cNvSpPr/>
          <p:nvPr/>
        </p:nvSpPr>
        <p:spPr>
          <a:xfrm>
            <a:off x="6136306" y="1400426"/>
            <a:ext cx="4074494" cy="1477328"/>
          </a:xfrm>
          <a:prstGeom prst="rect">
            <a:avLst/>
          </a:prstGeom>
        </p:spPr>
        <p:txBody>
          <a:bodyPr wrap="square">
            <a:spAutoFit/>
          </a:bodyPr>
          <a:lstStyle/>
          <a:p>
            <a:pPr marL="214313" indent="-214313">
              <a:buFont typeface="Arial" panose="020B0604020202020204" pitchFamily="34" charset="0"/>
              <a:buChar char="•"/>
            </a:pPr>
            <a:r>
              <a:rPr lang="en-US" dirty="0"/>
              <a:t>individual data scientist profiles are merged to make a Data science team</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team profile should align with the profile of the data problems to tackle</a:t>
            </a:r>
          </a:p>
        </p:txBody>
      </p:sp>
      <p:pic>
        <p:nvPicPr>
          <p:cNvPr id="6" name="Picture 5"/>
          <p:cNvPicPr>
            <a:picLocks noChangeAspect="1"/>
          </p:cNvPicPr>
          <p:nvPr/>
        </p:nvPicPr>
        <p:blipFill>
          <a:blip r:embed="rId3"/>
          <a:stretch>
            <a:fillRect/>
          </a:stretch>
        </p:blipFill>
        <p:spPr>
          <a:xfrm>
            <a:off x="5794562" y="3581400"/>
            <a:ext cx="4848048" cy="2774950"/>
          </a:xfrm>
          <a:prstGeom prst="rect">
            <a:avLst/>
          </a:prstGeom>
        </p:spPr>
      </p:pic>
      <p:sp>
        <p:nvSpPr>
          <p:cNvPr id="7" name="Slide Number Placeholder 6"/>
          <p:cNvSpPr>
            <a:spLocks noGrp="1"/>
          </p:cNvSpPr>
          <p:nvPr>
            <p:ph type="sldNum" sz="quarter" idx="12"/>
          </p:nvPr>
        </p:nvSpPr>
        <p:spPr/>
        <p:txBody>
          <a:bodyPr/>
          <a:lstStyle/>
          <a:p>
            <a:fld id="{D30A0685-9D94-4D50-B92C-921744E229FD}" type="slidenum">
              <a:rPr lang="en-US" smtClean="0"/>
              <a:t>11</a:t>
            </a:fld>
            <a:endParaRPr lang="en-US"/>
          </a:p>
        </p:txBody>
      </p:sp>
    </p:spTree>
    <p:extLst>
      <p:ext uri="{BB962C8B-B14F-4D97-AF65-F5344CB8AC3E}">
        <p14:creationId xmlns:p14="http://schemas.microsoft.com/office/powerpoint/2010/main" val="250782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Data science: skills and actors</a:t>
            </a:r>
          </a:p>
        </p:txBody>
      </p:sp>
      <p:pic>
        <p:nvPicPr>
          <p:cNvPr id="4" name="Content Placeholder 3"/>
          <p:cNvPicPr>
            <a:picLocks noGrp="1" noChangeAspect="1"/>
          </p:cNvPicPr>
          <p:nvPr>
            <p:ph idx="1"/>
          </p:nvPr>
        </p:nvPicPr>
        <p:blipFill>
          <a:blip r:embed="rId2"/>
          <a:stretch>
            <a:fillRect/>
          </a:stretch>
        </p:blipFill>
        <p:spPr>
          <a:xfrm>
            <a:off x="1840569" y="2330414"/>
            <a:ext cx="3622601" cy="3434226"/>
          </a:xfrm>
          <a:prstGeom prst="rect">
            <a:avLst/>
          </a:prstGeom>
        </p:spPr>
      </p:pic>
      <p:sp>
        <p:nvSpPr>
          <p:cNvPr id="5" name="Rectangle 4"/>
          <p:cNvSpPr/>
          <p:nvPr/>
        </p:nvSpPr>
        <p:spPr>
          <a:xfrm>
            <a:off x="1840569" y="1119156"/>
            <a:ext cx="8218297" cy="923330"/>
          </a:xfrm>
          <a:prstGeom prst="rect">
            <a:avLst/>
          </a:prstGeom>
        </p:spPr>
        <p:txBody>
          <a:bodyPr wrap="square">
            <a:spAutoFit/>
          </a:bodyPr>
          <a:lstStyle/>
          <a:p>
            <a:r>
              <a:rPr lang="en-US" dirty="0"/>
              <a:t>Clustering and visualization of data science subfields based on a survey of data science practitioners (</a:t>
            </a:r>
            <a:r>
              <a:rPr lang="en-US" dirty="0">
                <a:hlinkClick r:id="rId3"/>
              </a:rPr>
              <a:t>Analyzing the Analyzers</a:t>
            </a:r>
            <a:r>
              <a:rPr lang="en-US" dirty="0"/>
              <a:t> by Harlan Harris, Sean Murphy, and </a:t>
            </a:r>
            <a:r>
              <a:rPr lang="en-US" dirty="0" err="1"/>
              <a:t>Marck</a:t>
            </a:r>
            <a:r>
              <a:rPr lang="en-US" dirty="0"/>
              <a:t> </a:t>
            </a:r>
            <a:r>
              <a:rPr lang="en-US" dirty="0" err="1"/>
              <a:t>Vaisman</a:t>
            </a:r>
            <a:r>
              <a:rPr lang="en-US" dirty="0"/>
              <a:t>, 2012)</a:t>
            </a:r>
          </a:p>
        </p:txBody>
      </p:sp>
      <p:sp>
        <p:nvSpPr>
          <p:cNvPr id="6" name="Rectangle 5"/>
          <p:cNvSpPr/>
          <p:nvPr/>
        </p:nvSpPr>
        <p:spPr>
          <a:xfrm>
            <a:off x="5615104" y="2133601"/>
            <a:ext cx="4824297" cy="4185761"/>
          </a:xfrm>
          <a:prstGeom prst="rect">
            <a:avLst/>
          </a:prstGeom>
        </p:spPr>
        <p:txBody>
          <a:bodyPr wrap="square">
            <a:spAutoFit/>
          </a:bodyPr>
          <a:lstStyle/>
          <a:p>
            <a:pPr marL="214313" indent="-214313">
              <a:buFont typeface="Arial" panose="020B0604020202020204" pitchFamily="34" charset="0"/>
              <a:buChar char="•"/>
            </a:pPr>
            <a:r>
              <a:rPr lang="en-US" sz="1400" dirty="0"/>
              <a:t>Data Businesspeople are the product and profit-focused data scientists. They’re leaders, managers, and entrepreneurs, but with a technical bent. A common educational path is an engineering degree paired with an MBA.</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Data Creatives are eclectic jacks-of-all-trades, able to work with a broad range of data and tools. They may think of themselves as artists or hackers, and excel at visualization and open source technologies.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Data Developers are focused on writing software to do analytic, statistical, and machine learning tasks, often in production environments. They often have computer science degrees, and often work with so-called “big data”.</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Data Researchers apply their scientific training, and the tools and techniques they learned in academia, to organizational data. They may have PhDs, and their creative applications of mathematical tools yields valuable insights and products.</a:t>
            </a:r>
          </a:p>
        </p:txBody>
      </p:sp>
      <p:sp>
        <p:nvSpPr>
          <p:cNvPr id="7" name="Slide Number Placeholder 6"/>
          <p:cNvSpPr>
            <a:spLocks noGrp="1"/>
          </p:cNvSpPr>
          <p:nvPr>
            <p:ph type="sldNum" sz="quarter" idx="12"/>
          </p:nvPr>
        </p:nvSpPr>
        <p:spPr/>
        <p:txBody>
          <a:bodyPr/>
          <a:lstStyle/>
          <a:p>
            <a:fld id="{D30A0685-9D94-4D50-B92C-921744E229FD}" type="slidenum">
              <a:rPr lang="en-US" smtClean="0"/>
              <a:t>12</a:t>
            </a:fld>
            <a:endParaRPr lang="en-US"/>
          </a:p>
        </p:txBody>
      </p:sp>
    </p:spTree>
    <p:extLst>
      <p:ext uri="{BB962C8B-B14F-4D97-AF65-F5344CB8AC3E}">
        <p14:creationId xmlns:p14="http://schemas.microsoft.com/office/powerpoint/2010/main" val="1860681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1200" y="136525"/>
            <a:ext cx="8229600" cy="715962"/>
          </a:xfrm>
        </p:spPr>
        <p:txBody>
          <a:bodyPr/>
          <a:lstStyle/>
          <a:p>
            <a:r>
              <a:rPr lang="en-US" b="1" dirty="0">
                <a:solidFill>
                  <a:srgbClr val="0070C0"/>
                </a:solidFill>
              </a:rPr>
              <a:t>Types of Data Scientists</a:t>
            </a:r>
          </a:p>
        </p:txBody>
      </p:sp>
      <p:sp>
        <p:nvSpPr>
          <p:cNvPr id="3" name="Content Placeholder 2"/>
          <p:cNvSpPr>
            <a:spLocks noGrp="1"/>
          </p:cNvSpPr>
          <p:nvPr>
            <p:ph sz="half" idx="1"/>
          </p:nvPr>
        </p:nvSpPr>
        <p:spPr>
          <a:xfrm>
            <a:off x="1524000" y="769114"/>
            <a:ext cx="4267200" cy="1988373"/>
          </a:xfrm>
        </p:spPr>
        <p:txBody>
          <a:bodyPr>
            <a:normAutofit/>
          </a:bodyPr>
          <a:lstStyle/>
          <a:p>
            <a:pPr marL="182880" lvl="1"/>
            <a:r>
              <a:rPr lang="en-US" sz="2000" dirty="0"/>
              <a:t>Machine Learning Scientist</a:t>
            </a:r>
          </a:p>
          <a:p>
            <a:pPr marL="182880" lvl="1"/>
            <a:r>
              <a:rPr lang="en-US" sz="2000" dirty="0"/>
              <a:t>Statistician</a:t>
            </a:r>
          </a:p>
          <a:p>
            <a:pPr marL="182880" lvl="1"/>
            <a:r>
              <a:rPr lang="en-US" sz="2000" dirty="0"/>
              <a:t>Software Programming Analyst</a:t>
            </a:r>
          </a:p>
          <a:p>
            <a:pPr marL="182880" lvl="1"/>
            <a:r>
              <a:rPr lang="en-US" sz="2000" dirty="0"/>
              <a:t>Data Engineer</a:t>
            </a:r>
          </a:p>
          <a:p>
            <a:pPr marL="182880" lvl="1"/>
            <a:r>
              <a:rPr lang="en-US" sz="2000" dirty="0"/>
              <a:t>Actuarial Scientist</a:t>
            </a:r>
          </a:p>
          <a:p>
            <a:endParaRPr lang="en-US" b="1" dirty="0"/>
          </a:p>
          <a:p>
            <a:endParaRPr lang="en-US" b="1" dirty="0"/>
          </a:p>
          <a:p>
            <a:endParaRPr lang="en-US" b="1" dirty="0"/>
          </a:p>
          <a:p>
            <a:endParaRPr lang="en-US" b="1" dirty="0"/>
          </a:p>
          <a:p>
            <a:endParaRPr lang="en-US" b="1" dirty="0"/>
          </a:p>
          <a:p>
            <a:pPr marL="0" indent="0">
              <a:buNone/>
            </a:pPr>
            <a:endParaRPr lang="en-US" dirty="0"/>
          </a:p>
        </p:txBody>
      </p:sp>
      <p:sp>
        <p:nvSpPr>
          <p:cNvPr id="2" name="Content Placeholder 1">
            <a:extLst>
              <a:ext uri="{FF2B5EF4-FFF2-40B4-BE49-F238E27FC236}">
                <a16:creationId xmlns:a16="http://schemas.microsoft.com/office/drawing/2014/main" id="{2CE087CE-5A7F-4F5E-AB14-404BA39ED975}"/>
              </a:ext>
            </a:extLst>
          </p:cNvPr>
          <p:cNvSpPr>
            <a:spLocks noGrp="1"/>
          </p:cNvSpPr>
          <p:nvPr>
            <p:ph sz="half" idx="2"/>
          </p:nvPr>
        </p:nvSpPr>
        <p:spPr>
          <a:xfrm>
            <a:off x="6249318" y="817371"/>
            <a:ext cx="4267200" cy="1795048"/>
          </a:xfrm>
        </p:spPr>
        <p:txBody>
          <a:bodyPr/>
          <a:lstStyle/>
          <a:p>
            <a:pPr marL="182880" lvl="1"/>
            <a:r>
              <a:rPr lang="en-US" sz="2000" dirty="0"/>
              <a:t>Business Analytic Practitioner</a:t>
            </a:r>
          </a:p>
          <a:p>
            <a:pPr marL="182880" lvl="1"/>
            <a:r>
              <a:rPr lang="en-US" sz="2000" dirty="0"/>
              <a:t>Quality Analyst</a:t>
            </a:r>
          </a:p>
          <a:p>
            <a:pPr marL="182880" lvl="1"/>
            <a:r>
              <a:rPr lang="en-US" sz="2000" dirty="0"/>
              <a:t>Spatial Data Scientist</a:t>
            </a:r>
          </a:p>
          <a:p>
            <a:pPr marL="182880" lvl="1"/>
            <a:r>
              <a:rPr lang="en-US" sz="2000" dirty="0"/>
              <a:t>Mathematician</a:t>
            </a:r>
          </a:p>
          <a:p>
            <a:pPr marL="182880" lvl="1"/>
            <a:r>
              <a:rPr lang="en-US" sz="2000" dirty="0"/>
              <a:t>Digital Analytic Consultant</a:t>
            </a:r>
          </a:p>
          <a:p>
            <a:endParaRPr lang="en-US" dirty="0"/>
          </a:p>
        </p:txBody>
      </p:sp>
      <p:sp>
        <p:nvSpPr>
          <p:cNvPr id="8" name="Slide Number Placeholder 7"/>
          <p:cNvSpPr>
            <a:spLocks noGrp="1"/>
          </p:cNvSpPr>
          <p:nvPr>
            <p:ph type="sldNum" sz="quarter" idx="12"/>
          </p:nvPr>
        </p:nvSpPr>
        <p:spPr/>
        <p:txBody>
          <a:bodyPr/>
          <a:lstStyle/>
          <a:p>
            <a:fld id="{D30A0685-9D94-4D50-B92C-921744E229FD}" type="slidenum">
              <a:rPr lang="en-US" smtClean="0"/>
              <a:t>13</a:t>
            </a:fld>
            <a:endParaRPr lang="en-US"/>
          </a:p>
        </p:txBody>
      </p:sp>
      <p:pic>
        <p:nvPicPr>
          <p:cNvPr id="4" name="Content Placeholder 3"/>
          <p:cNvPicPr>
            <a:picLocks noChangeAspect="1"/>
          </p:cNvPicPr>
          <p:nvPr/>
        </p:nvPicPr>
        <p:blipFill>
          <a:blip r:embed="rId2"/>
          <a:stretch>
            <a:fillRect/>
          </a:stretch>
        </p:blipFill>
        <p:spPr>
          <a:xfrm>
            <a:off x="2312539" y="2708890"/>
            <a:ext cx="7188742" cy="4073940"/>
          </a:xfrm>
          <a:prstGeom prst="rect">
            <a:avLst/>
          </a:prstGeom>
        </p:spPr>
      </p:pic>
    </p:spTree>
    <p:extLst>
      <p:ext uri="{BB962C8B-B14F-4D97-AF65-F5344CB8AC3E}">
        <p14:creationId xmlns:p14="http://schemas.microsoft.com/office/powerpoint/2010/main" val="187351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What do data scientists do?</a:t>
            </a:r>
          </a:p>
        </p:txBody>
      </p:sp>
      <p:sp>
        <p:nvSpPr>
          <p:cNvPr id="3" name="Content Placeholder 2"/>
          <p:cNvSpPr>
            <a:spLocks noGrp="1"/>
          </p:cNvSpPr>
          <p:nvPr>
            <p:ph idx="1"/>
          </p:nvPr>
        </p:nvSpPr>
        <p:spPr>
          <a:xfrm>
            <a:off x="1905000" y="1219200"/>
            <a:ext cx="8305800" cy="5137150"/>
          </a:xfrm>
        </p:spPr>
        <p:txBody>
          <a:bodyPr>
            <a:normAutofit fontScale="92500"/>
          </a:bodyPr>
          <a:lstStyle/>
          <a:p>
            <a:r>
              <a:rPr lang="en-US" sz="2000" i="1" dirty="0"/>
              <a:t>“define what data science is by what data scientists get paid to do” </a:t>
            </a:r>
            <a:r>
              <a:rPr lang="en-US" sz="2000" dirty="0"/>
              <a:t>(O’Neil and </a:t>
            </a:r>
            <a:r>
              <a:rPr lang="en-US" sz="2000" dirty="0" err="1"/>
              <a:t>Schutt</a:t>
            </a:r>
            <a:r>
              <a:rPr lang="en-US" sz="2000" dirty="0"/>
              <a:t>)</a:t>
            </a:r>
          </a:p>
          <a:p>
            <a:endParaRPr lang="en-US" sz="2000" dirty="0"/>
          </a:p>
          <a:p>
            <a:r>
              <a:rPr lang="en-US" sz="2000" dirty="0"/>
              <a:t>In academia, a data scientist is trained in some discipline, works with large amounts of data, grapples with computational problems posed by the structure, size, messiness, and the complexity and nature of the data, and solves real-world problems.</a:t>
            </a:r>
          </a:p>
          <a:p>
            <a:endParaRPr lang="en-US" sz="1500" dirty="0"/>
          </a:p>
          <a:p>
            <a:r>
              <a:rPr lang="en-US" sz="1900" dirty="0"/>
              <a:t>In industry, a data scientist </a:t>
            </a:r>
          </a:p>
          <a:p>
            <a:pPr lvl="1"/>
            <a:r>
              <a:rPr lang="en-US" sz="1800" dirty="0"/>
              <a:t>knows how to extract meaning from and interpret data, which requires both tools and methods from statistics and machine learning, as well as being human. </a:t>
            </a:r>
          </a:p>
          <a:p>
            <a:pPr lvl="1"/>
            <a:r>
              <a:rPr lang="en-US" sz="1800" dirty="0"/>
              <a:t>spends a lots of effort in collecting, cleaning, and munging data utilizing statistics and software engineering skills. </a:t>
            </a:r>
          </a:p>
          <a:p>
            <a:pPr lvl="1"/>
            <a:r>
              <a:rPr lang="en-US" sz="1800" dirty="0"/>
              <a:t>performs exploratory data analysis, finds patterns, builds models, and algorithms. </a:t>
            </a:r>
          </a:p>
          <a:p>
            <a:pPr lvl="1"/>
            <a:r>
              <a:rPr lang="en-US" sz="1800" dirty="0"/>
              <a:t>communicates  the findings in clear language and with data visualizations so that even if her/his colleagues unfamiliar with the data can understand the implications</a:t>
            </a:r>
          </a:p>
        </p:txBody>
      </p:sp>
      <p:sp>
        <p:nvSpPr>
          <p:cNvPr id="5" name="Slide Number Placeholder 4"/>
          <p:cNvSpPr>
            <a:spLocks noGrp="1"/>
          </p:cNvSpPr>
          <p:nvPr>
            <p:ph type="sldNum" sz="quarter" idx="12"/>
          </p:nvPr>
        </p:nvSpPr>
        <p:spPr/>
        <p:txBody>
          <a:bodyPr/>
          <a:lstStyle/>
          <a:p>
            <a:fld id="{D30A0685-9D94-4D50-B92C-921744E229FD}" type="slidenum">
              <a:rPr lang="en-US" smtClean="0"/>
              <a:t>14</a:t>
            </a:fld>
            <a:endParaRPr lang="en-US"/>
          </a:p>
        </p:txBody>
      </p:sp>
    </p:spTree>
    <p:extLst>
      <p:ext uri="{BB962C8B-B14F-4D97-AF65-F5344CB8AC3E}">
        <p14:creationId xmlns:p14="http://schemas.microsoft.com/office/powerpoint/2010/main" val="370365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Data Science take II</a:t>
            </a:r>
          </a:p>
        </p:txBody>
      </p:sp>
      <p:sp>
        <p:nvSpPr>
          <p:cNvPr id="3" name="Content Placeholder 2"/>
          <p:cNvSpPr>
            <a:spLocks noGrp="1"/>
          </p:cNvSpPr>
          <p:nvPr>
            <p:ph idx="1"/>
          </p:nvPr>
        </p:nvSpPr>
        <p:spPr/>
        <p:txBody>
          <a:bodyPr/>
          <a:lstStyle/>
          <a:p>
            <a:r>
              <a:rPr lang="en-US" sz="2400" i="1" dirty="0"/>
              <a:t>“Data science, also known as data-driven science, is an interdisciplinary field about scientific methods, processes, and systems to extract knowledge or insights from data in various forms, either structured or unstructured,</a:t>
            </a:r>
            <a:r>
              <a:rPr lang="en-US" sz="2400" i="1" baseline="30000" dirty="0"/>
              <a:t> </a:t>
            </a:r>
            <a:r>
              <a:rPr lang="en-US" sz="2400" i="1" dirty="0"/>
              <a:t>similar to data mining</a:t>
            </a:r>
            <a:r>
              <a:rPr lang="en-US" sz="2400" dirty="0"/>
              <a:t>.” (Wikipedia)</a:t>
            </a:r>
          </a:p>
          <a:p>
            <a:r>
              <a:rPr lang="en-US" sz="2400" dirty="0"/>
              <a:t>The 4th paradigm of science (theoretical, empirical, computational, and data-driven) (Jim Gray)</a:t>
            </a:r>
          </a:p>
          <a:p>
            <a:r>
              <a:rPr lang="en-US" dirty="0">
                <a:hlinkClick r:id="rId2"/>
              </a:rPr>
              <a:t>https://www.kdnuggets.com/2017/09/data-science-imposter-syndrome.html</a:t>
            </a:r>
            <a:endParaRPr lang="en-US" dirty="0"/>
          </a:p>
          <a:p>
            <a:pPr marL="0" indent="0">
              <a:buNone/>
            </a:pPr>
            <a:r>
              <a:rPr lang="en-US" dirty="0"/>
              <a:t>(</a:t>
            </a:r>
            <a:r>
              <a:rPr lang="en-US" dirty="0">
                <a:solidFill>
                  <a:srgbClr val="FF0000"/>
                </a:solidFill>
              </a:rPr>
              <a:t>Sometimes we feel whether we are imposters</a:t>
            </a:r>
            <a:r>
              <a:rPr lang="en-US" dirty="0"/>
              <a:t>)</a:t>
            </a:r>
          </a:p>
        </p:txBody>
      </p:sp>
      <p:sp>
        <p:nvSpPr>
          <p:cNvPr id="5" name="Slide Number Placeholder 4"/>
          <p:cNvSpPr>
            <a:spLocks noGrp="1"/>
          </p:cNvSpPr>
          <p:nvPr>
            <p:ph type="sldNum" sz="quarter" idx="12"/>
          </p:nvPr>
        </p:nvSpPr>
        <p:spPr/>
        <p:txBody>
          <a:bodyPr/>
          <a:lstStyle/>
          <a:p>
            <a:fld id="{D30A0685-9D94-4D50-B92C-921744E229FD}" type="slidenum">
              <a:rPr lang="en-US" smtClean="0"/>
              <a:t>15</a:t>
            </a:fld>
            <a:endParaRPr lang="en-US"/>
          </a:p>
        </p:txBody>
      </p:sp>
    </p:spTree>
    <p:extLst>
      <p:ext uri="{BB962C8B-B14F-4D97-AF65-F5344CB8AC3E}">
        <p14:creationId xmlns:p14="http://schemas.microsoft.com/office/powerpoint/2010/main" val="3889496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536247"/>
            <a:ext cx="7886700" cy="994172"/>
          </a:xfrm>
        </p:spPr>
        <p:txBody>
          <a:bodyPr/>
          <a:lstStyle/>
          <a:p>
            <a:r>
              <a:rPr lang="en-US" b="1" dirty="0">
                <a:solidFill>
                  <a:srgbClr val="0070C0"/>
                </a:solidFill>
              </a:rPr>
              <a:t>Data Science Process</a:t>
            </a:r>
          </a:p>
        </p:txBody>
      </p:sp>
      <p:sp>
        <p:nvSpPr>
          <p:cNvPr id="3" name="Text Placeholder 2"/>
          <p:cNvSpPr>
            <a:spLocks noGrp="1"/>
          </p:cNvSpPr>
          <p:nvPr>
            <p:ph type="body" idx="1"/>
          </p:nvPr>
        </p:nvSpPr>
        <p:spPr>
          <a:xfrm>
            <a:off x="762001" y="1530420"/>
            <a:ext cx="5397306" cy="450650"/>
          </a:xfrm>
        </p:spPr>
        <p:txBody>
          <a:bodyPr>
            <a:noAutofit/>
          </a:bodyPr>
          <a:lstStyle/>
          <a:p>
            <a:r>
              <a:rPr lang="en-US" sz="1800" dirty="0"/>
              <a:t>Data science process flowchart (O’Neil and </a:t>
            </a:r>
            <a:r>
              <a:rPr lang="en-US" sz="1800" dirty="0" err="1"/>
              <a:t>Schutt</a:t>
            </a:r>
            <a:r>
              <a:rPr lang="en-US" sz="1800" dirty="0"/>
              <a:t>)</a:t>
            </a:r>
          </a:p>
        </p:txBody>
      </p:sp>
      <p:pic>
        <p:nvPicPr>
          <p:cNvPr id="8" name="Content Placeholder 7"/>
          <p:cNvPicPr>
            <a:picLocks noGrp="1" noChangeAspect="1"/>
          </p:cNvPicPr>
          <p:nvPr>
            <p:ph sz="half" idx="2"/>
          </p:nvPr>
        </p:nvPicPr>
        <p:blipFill>
          <a:blip r:embed="rId2"/>
          <a:stretch>
            <a:fillRect/>
          </a:stretch>
        </p:blipFill>
        <p:spPr>
          <a:xfrm>
            <a:off x="381000" y="2148354"/>
            <a:ext cx="5562274" cy="4173399"/>
          </a:xfrm>
          <a:prstGeom prst="rect">
            <a:avLst/>
          </a:prstGeom>
        </p:spPr>
      </p:pic>
      <p:sp>
        <p:nvSpPr>
          <p:cNvPr id="5" name="Text Placeholder 4"/>
          <p:cNvSpPr>
            <a:spLocks noGrp="1"/>
          </p:cNvSpPr>
          <p:nvPr>
            <p:ph type="body" sz="quarter" idx="3"/>
          </p:nvPr>
        </p:nvSpPr>
        <p:spPr>
          <a:xfrm>
            <a:off x="5791200" y="1584579"/>
            <a:ext cx="5978835" cy="365125"/>
          </a:xfrm>
        </p:spPr>
        <p:txBody>
          <a:bodyPr>
            <a:noAutofit/>
          </a:bodyPr>
          <a:lstStyle/>
          <a:p>
            <a:r>
              <a:rPr lang="en-US" sz="1800" dirty="0"/>
              <a:t>CRISP-DM (Cross Industry Standard Process for Data Mining)</a:t>
            </a:r>
          </a:p>
        </p:txBody>
      </p:sp>
      <p:pic>
        <p:nvPicPr>
          <p:cNvPr id="7" name="Picture 9" descr="Crisp-dmchartnew"/>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6286964" y="2148354"/>
            <a:ext cx="4914435" cy="4462896"/>
          </a:xfrm>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sp>
        <p:nvSpPr>
          <p:cNvPr id="6" name="Slide Number Placeholder 5"/>
          <p:cNvSpPr>
            <a:spLocks noGrp="1"/>
          </p:cNvSpPr>
          <p:nvPr>
            <p:ph type="sldNum" sz="quarter" idx="12"/>
          </p:nvPr>
        </p:nvSpPr>
        <p:spPr/>
        <p:txBody>
          <a:bodyPr/>
          <a:lstStyle/>
          <a:p>
            <a:fld id="{D30A0685-9D94-4D50-B92C-921744E229FD}" type="slidenum">
              <a:rPr lang="en-US" smtClean="0"/>
              <a:t>16</a:t>
            </a:fld>
            <a:endParaRPr lang="en-US"/>
          </a:p>
        </p:txBody>
      </p:sp>
    </p:spTree>
    <p:extLst>
      <p:ext uri="{BB962C8B-B14F-4D97-AF65-F5344CB8AC3E}">
        <p14:creationId xmlns:p14="http://schemas.microsoft.com/office/powerpoint/2010/main" val="273498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595B5A7-F8B3-4176-8765-AAD3DA74C9AD}"/>
              </a:ext>
            </a:extLst>
          </p:cNvPr>
          <p:cNvSpPr>
            <a:spLocks noGrp="1"/>
          </p:cNvSpPr>
          <p:nvPr>
            <p:ph type="sldNum" sz="quarter" idx="4294967295"/>
          </p:nvPr>
        </p:nvSpPr>
        <p:spPr>
          <a:xfrm>
            <a:off x="9347200" y="6356350"/>
            <a:ext cx="2844800" cy="365125"/>
          </a:xfrm>
        </p:spPr>
        <p:txBody>
          <a:bodyPr/>
          <a:lstStyle/>
          <a:p>
            <a:pPr>
              <a:defRPr/>
            </a:pPr>
            <a:fld id="{ED69FD78-B866-498F-A246-32790C583DBF}" type="slidenum">
              <a:rPr lang="en-US" altLang="en-US" smtClean="0"/>
              <a:pPr>
                <a:defRPr/>
              </a:pPr>
              <a:t>17</a:t>
            </a:fld>
            <a:endParaRPr lang="en-US" altLang="en-US"/>
          </a:p>
        </p:txBody>
      </p:sp>
      <p:pic>
        <p:nvPicPr>
          <p:cNvPr id="9" name="Picture 8" descr="Chart&#10;&#10;Description automatically generated">
            <a:extLst>
              <a:ext uri="{FF2B5EF4-FFF2-40B4-BE49-F238E27FC236}">
                <a16:creationId xmlns:a16="http://schemas.microsoft.com/office/drawing/2014/main" id="{30F26447-E99A-424F-ABE5-FA709B8C3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96186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diagram&#10;&#10;Description automatically generated">
            <a:extLst>
              <a:ext uri="{FF2B5EF4-FFF2-40B4-BE49-F238E27FC236}">
                <a16:creationId xmlns:a16="http://schemas.microsoft.com/office/drawing/2014/main" id="{E289174A-4A5C-4D79-9921-782E01E4D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76200"/>
            <a:ext cx="6477000" cy="6477000"/>
          </a:xfrm>
          <a:prstGeom prst="rect">
            <a:avLst/>
          </a:prstGeom>
        </p:spPr>
      </p:pic>
    </p:spTree>
    <p:extLst>
      <p:ext uri="{BB962C8B-B14F-4D97-AF65-F5344CB8AC3E}">
        <p14:creationId xmlns:p14="http://schemas.microsoft.com/office/powerpoint/2010/main" val="3274069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0FA7AC6-AF85-44A9-A37B-9CA99DA05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14770"/>
            <a:ext cx="6095999" cy="6798419"/>
          </a:xfrm>
          <a:prstGeom prst="rect">
            <a:avLst/>
          </a:prstGeom>
        </p:spPr>
      </p:pic>
    </p:spTree>
    <p:extLst>
      <p:ext uri="{BB962C8B-B14F-4D97-AF65-F5344CB8AC3E}">
        <p14:creationId xmlns:p14="http://schemas.microsoft.com/office/powerpoint/2010/main" val="314249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205080"/>
            <a:ext cx="7923212" cy="4333833"/>
          </a:xfrm>
        </p:spPr>
        <p:txBody>
          <a:bodyPr>
            <a:normAutofit fontScale="77500" lnSpcReduction="20000"/>
          </a:bodyPr>
          <a:lstStyle/>
          <a:p>
            <a:pPr indent="0">
              <a:spcBef>
                <a:spcPts val="1350"/>
              </a:spcBef>
            </a:pPr>
            <a:r>
              <a:rPr lang="en-US" sz="3001" dirty="0"/>
              <a:t>Ph.D. (Major – Information Systems, Minor –Operations)</a:t>
            </a:r>
          </a:p>
          <a:p>
            <a:pPr marL="34299" indent="0">
              <a:buNone/>
            </a:pPr>
            <a:r>
              <a:rPr lang="en-US" sz="3001" dirty="0"/>
              <a:t>     </a:t>
            </a:r>
            <a:r>
              <a:rPr lang="en-US" sz="2776" dirty="0" err="1"/>
              <a:t>Lubar</a:t>
            </a:r>
            <a:r>
              <a:rPr lang="en-US" sz="2776" dirty="0"/>
              <a:t> School of Business, University of Wisconsin-Milwaukee</a:t>
            </a:r>
          </a:p>
          <a:p>
            <a:pPr marL="34299" indent="0">
              <a:buNone/>
            </a:pPr>
            <a:endParaRPr lang="en-US" sz="2776" dirty="0"/>
          </a:p>
          <a:p>
            <a:pPr indent="0">
              <a:lnSpc>
                <a:spcPct val="120000"/>
              </a:lnSpc>
            </a:pPr>
            <a:r>
              <a:rPr lang="en-US" sz="3001" dirty="0"/>
              <a:t>M.S. (Computer Science)</a:t>
            </a:r>
          </a:p>
          <a:p>
            <a:pPr marL="34299" indent="0">
              <a:lnSpc>
                <a:spcPct val="120000"/>
              </a:lnSpc>
              <a:spcBef>
                <a:spcPts val="450"/>
              </a:spcBef>
              <a:buNone/>
            </a:pPr>
            <a:r>
              <a:rPr lang="en-US" sz="3001" dirty="0"/>
              <a:t>    </a:t>
            </a:r>
            <a:r>
              <a:rPr lang="en-US" sz="2776" dirty="0"/>
              <a:t>Tandy School of Computer Science, University of Tulsa</a:t>
            </a:r>
          </a:p>
          <a:p>
            <a:pPr indent="0">
              <a:lnSpc>
                <a:spcPct val="120000"/>
              </a:lnSpc>
              <a:spcAft>
                <a:spcPts val="1350"/>
              </a:spcAft>
            </a:pPr>
            <a:endParaRPr lang="en-US" sz="3001" dirty="0"/>
          </a:p>
          <a:p>
            <a:pPr indent="0">
              <a:lnSpc>
                <a:spcPct val="120000"/>
              </a:lnSpc>
              <a:spcAft>
                <a:spcPts val="1350"/>
              </a:spcAft>
            </a:pPr>
            <a:r>
              <a:rPr lang="en-US" sz="3001" dirty="0"/>
              <a:t>M.Sc. (Physics), Calcutta University</a:t>
            </a:r>
          </a:p>
          <a:p>
            <a:pPr indent="0">
              <a:lnSpc>
                <a:spcPct val="120000"/>
              </a:lnSpc>
              <a:spcBef>
                <a:spcPts val="450"/>
              </a:spcBef>
            </a:pPr>
            <a:endParaRPr lang="en-US" sz="3001" dirty="0"/>
          </a:p>
          <a:p>
            <a:pPr indent="0">
              <a:lnSpc>
                <a:spcPct val="120000"/>
              </a:lnSpc>
              <a:spcBef>
                <a:spcPts val="450"/>
              </a:spcBef>
            </a:pPr>
            <a:r>
              <a:rPr lang="en-US" sz="3001" dirty="0"/>
              <a:t>B.Sc. (Major- Physics, Minor- Statistics), St. Xavier’s College</a:t>
            </a:r>
          </a:p>
          <a:p>
            <a:pPr marL="274393" lvl="1" indent="0">
              <a:lnSpc>
                <a:spcPct val="120000"/>
              </a:lnSpc>
              <a:spcBef>
                <a:spcPts val="450"/>
              </a:spcBef>
              <a:buNone/>
            </a:pPr>
            <a:endParaRPr lang="en-US" sz="2701" dirty="0"/>
          </a:p>
          <a:p>
            <a:endParaRPr lang="en-US" dirty="0"/>
          </a:p>
        </p:txBody>
      </p:sp>
      <p:sp>
        <p:nvSpPr>
          <p:cNvPr id="2" name="Title 1"/>
          <p:cNvSpPr>
            <a:spLocks noGrp="1"/>
          </p:cNvSpPr>
          <p:nvPr>
            <p:ph type="title"/>
          </p:nvPr>
        </p:nvSpPr>
        <p:spPr>
          <a:xfrm>
            <a:off x="2209800" y="304800"/>
            <a:ext cx="8686800" cy="1524000"/>
          </a:xfrm>
        </p:spPr>
        <p:txBody>
          <a:bodyPr>
            <a:normAutofit fontScale="90000"/>
          </a:bodyPr>
          <a:lstStyle/>
          <a:p>
            <a:r>
              <a:rPr lang="en-US" b="1" dirty="0"/>
              <a:t>Abhijit Dutt</a:t>
            </a:r>
            <a:br>
              <a:rPr lang="en-US" b="1" dirty="0"/>
            </a:br>
            <a:r>
              <a:rPr lang="en-US" dirty="0"/>
              <a:t>Professor of the Practice, CSEE, ITE 311</a:t>
            </a:r>
          </a:p>
        </p:txBody>
      </p:sp>
      <p:sp>
        <p:nvSpPr>
          <p:cNvPr id="4" name="Slide Number Placeholder 3"/>
          <p:cNvSpPr>
            <a:spLocks noGrp="1"/>
          </p:cNvSpPr>
          <p:nvPr>
            <p:ph type="sldNum" sz="quarter" idx="12"/>
          </p:nvPr>
        </p:nvSpPr>
        <p:spPr/>
        <p:txBody>
          <a:bodyPr/>
          <a:lstStyle/>
          <a:p>
            <a:pPr defTabSz="685983"/>
            <a:fld id="{AAEAE4A8-A6E5-453E-B946-FB774B73F48C}" type="slidenum">
              <a:rPr lang="en-US">
                <a:solidFill>
                  <a:prstClr val="black"/>
                </a:solidFill>
                <a:latin typeface="Calibri" panose="020F0502020204030204"/>
              </a:rPr>
              <a:pPr defTabSz="685983"/>
              <a:t>2</a:t>
            </a:fld>
            <a:endParaRPr lang="en-US" dirty="0">
              <a:solidFill>
                <a:prstClr val="black"/>
              </a:solidFill>
              <a:latin typeface="Calibri" panose="020F0502020204030204"/>
            </a:endParaRPr>
          </a:p>
        </p:txBody>
      </p:sp>
      <p:grpSp>
        <p:nvGrpSpPr>
          <p:cNvPr id="13" name="Group 12"/>
          <p:cNvGrpSpPr/>
          <p:nvPr/>
        </p:nvGrpSpPr>
        <p:grpSpPr>
          <a:xfrm>
            <a:off x="9447212" y="2268553"/>
            <a:ext cx="1149294" cy="4361641"/>
            <a:chOff x="7863178" y="1637921"/>
            <a:chExt cx="1149294" cy="4361641"/>
          </a:xfrm>
        </p:grpSpPr>
        <p:pic>
          <p:nvPicPr>
            <p:cNvPr id="12" name="Picture 11" descr="http://upload.wikimedia.org/wikipedia/en/thumb/3/3d/Logo_of_St._Xavier%27s_College.gif/100px-Logo_of_St._Xavier%27s_Colleg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04896" y="5042557"/>
              <a:ext cx="1018595" cy="957005"/>
            </a:xfrm>
            <a:prstGeom prst="rect">
              <a:avLst/>
            </a:prstGeom>
            <a:noFill/>
            <a:ln>
              <a:noFill/>
            </a:ln>
          </p:spPr>
        </p:pic>
        <p:grpSp>
          <p:nvGrpSpPr>
            <p:cNvPr id="8" name="Group 7"/>
            <p:cNvGrpSpPr/>
            <p:nvPr/>
          </p:nvGrpSpPr>
          <p:grpSpPr>
            <a:xfrm>
              <a:off x="7863178" y="1637921"/>
              <a:ext cx="1149294" cy="3288758"/>
              <a:chOff x="7863178" y="1637921"/>
              <a:chExt cx="1149294" cy="3288758"/>
            </a:xfrm>
          </p:grpSpPr>
          <p:pic>
            <p:nvPicPr>
              <p:cNvPr id="11" name="Picture 10" descr="University of Calcutta"/>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63178" y="3851924"/>
                <a:ext cx="1074755" cy="1074755"/>
              </a:xfrm>
              <a:prstGeom prst="rect">
                <a:avLst/>
              </a:prstGeom>
              <a:noFill/>
              <a:ln>
                <a:noFill/>
              </a:ln>
            </p:spPr>
          </p:pic>
          <p:pic>
            <p:nvPicPr>
              <p:cNvPr id="10" name="Picture 9" descr="University of Tulsa"/>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91259" y="2719158"/>
                <a:ext cx="1074755" cy="1074755"/>
              </a:xfrm>
              <a:prstGeom prst="rect">
                <a:avLst/>
              </a:prstGeom>
              <a:noFill/>
              <a:ln>
                <a:noFill/>
              </a:ln>
            </p:spPr>
          </p:pic>
          <p:pic>
            <p:nvPicPr>
              <p:cNvPr id="9" name="Picture 8" descr="University of Wisconsin-Milwaukee">
                <a:hlinkClick r:id="rId6"/>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76755" y="1637921"/>
                <a:ext cx="1135717" cy="96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63886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38AF13-ED0F-4640-B193-A60518AE0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85800"/>
            <a:ext cx="9144000" cy="5221407"/>
          </a:xfrm>
          <a:prstGeom prst="rect">
            <a:avLst/>
          </a:prstGeom>
        </p:spPr>
      </p:pic>
    </p:spTree>
    <p:extLst>
      <p:ext uri="{BB962C8B-B14F-4D97-AF65-F5344CB8AC3E}">
        <p14:creationId xmlns:p14="http://schemas.microsoft.com/office/powerpoint/2010/main" val="4180245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3FF10-AA22-472F-8D69-89C8047EC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0169" y="0"/>
            <a:ext cx="4011662" cy="6858000"/>
          </a:xfrm>
          <a:prstGeom prst="rect">
            <a:avLst/>
          </a:prstGeom>
        </p:spPr>
      </p:pic>
      <p:pic>
        <p:nvPicPr>
          <p:cNvPr id="4" name="Picture 3" descr="Chart&#10;&#10;Description automatically generated">
            <a:extLst>
              <a:ext uri="{FF2B5EF4-FFF2-40B4-BE49-F238E27FC236}">
                <a16:creationId xmlns:a16="http://schemas.microsoft.com/office/drawing/2014/main" id="{83F07D13-CDAB-41DF-8905-16B9F5D81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737" y="0"/>
            <a:ext cx="4010526" cy="6858000"/>
          </a:xfrm>
          <a:prstGeom prst="rect">
            <a:avLst/>
          </a:prstGeom>
        </p:spPr>
      </p:pic>
    </p:spTree>
    <p:extLst>
      <p:ext uri="{BB962C8B-B14F-4D97-AF65-F5344CB8AC3E}">
        <p14:creationId xmlns:p14="http://schemas.microsoft.com/office/powerpoint/2010/main" val="3266237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2152650" y="365126"/>
            <a:ext cx="7981950" cy="1006475"/>
          </a:xfrm>
          <a:prstGeom prst="rect">
            <a:avLst/>
          </a:prstGeom>
        </p:spPr>
        <p:txBody>
          <a:bodyPr vert="horz" wrap="square" lIns="91425" tIns="45700" rIns="91425" bIns="45700" numCol="1" anchor="ctr" anchorCtr="0" compatLnSpc="1">
            <a:prstTxWarp prst="textNoShape">
              <a:avLst/>
            </a:prstTxWarp>
            <a:normAutofit/>
          </a:bodyPr>
          <a:lstStyle/>
          <a:p>
            <a:pPr>
              <a:spcBef>
                <a:spcPts val="0"/>
              </a:spcBef>
              <a:buClr>
                <a:schemeClr val="dk2"/>
              </a:buClr>
              <a:buSzPct val="25000"/>
            </a:pPr>
            <a:r>
              <a:rPr lang="en-US" dirty="0"/>
              <a:t>Big Data – why?</a:t>
            </a:r>
          </a:p>
        </p:txBody>
      </p:sp>
      <p:graphicFrame>
        <p:nvGraphicFramePr>
          <p:cNvPr id="277" name="Shape 275">
            <a:extLst>
              <a:ext uri="{FF2B5EF4-FFF2-40B4-BE49-F238E27FC236}">
                <a16:creationId xmlns:a16="http://schemas.microsoft.com/office/drawing/2014/main" id="{177E7245-981D-4939-B959-520243F9DC93}"/>
              </a:ext>
            </a:extLst>
          </p:cNvPr>
          <p:cNvGraphicFramePr/>
          <p:nvPr>
            <p:extLst>
              <p:ext uri="{D42A27DB-BD31-4B8C-83A1-F6EECF244321}">
                <p14:modId xmlns:p14="http://schemas.microsoft.com/office/powerpoint/2010/main" val="2494249308"/>
              </p:ext>
            </p:extLst>
          </p:nvPr>
        </p:nvGraphicFramePr>
        <p:xfrm>
          <a:off x="1752600" y="1447801"/>
          <a:ext cx="8534400" cy="4952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4280455"/>
      </p:ext>
    </p:extLst>
  </p:cSld>
  <p:clrMapOvr>
    <a:overrideClrMapping bg1="dk1" tx1="lt1" bg2="dk2" tx2="lt2" accent1="accent1" accent2="accent2" accent3="accent3" accent4="accent4" accent5="accent5" accent6="accent6" hlink="hlink" folHlink="folHlink"/>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1981200" y="457201"/>
            <a:ext cx="8229600" cy="990599"/>
          </a:xfrm>
          <a:prstGeom prst="rect">
            <a:avLst/>
          </a:prstGeom>
          <a:noFill/>
          <a:ln>
            <a:noFill/>
          </a:ln>
        </p:spPr>
        <p:txBody>
          <a:bodyPr vert="horz" wrap="square" lIns="91425" tIns="45700" rIns="91425" bIns="45700" numCol="1" anchor="ctr" anchorCtr="0" compatLnSpc="1">
            <a:prstTxWarp prst="textNoShape">
              <a:avLst/>
            </a:prstTxWarp>
            <a:noAutofit/>
          </a:bodyPr>
          <a:lstStyle/>
          <a:p>
            <a:pPr algn="l">
              <a:spcBef>
                <a:spcPts val="0"/>
              </a:spcBef>
              <a:buClr>
                <a:schemeClr val="dk2"/>
              </a:buClr>
              <a:buSzPct val="25000"/>
            </a:pPr>
            <a:r>
              <a:rPr lang="en-US" sz="4000">
                <a:solidFill>
                  <a:schemeClr val="dk2"/>
                </a:solidFill>
              </a:rPr>
              <a:t>Open Questions </a:t>
            </a:r>
          </a:p>
        </p:txBody>
      </p:sp>
      <p:sp>
        <p:nvSpPr>
          <p:cNvPr id="281" name="Shape 281"/>
          <p:cNvSpPr txBox="1">
            <a:spLocks noGrp="1"/>
          </p:cNvSpPr>
          <p:nvPr>
            <p:ph type="body" idx="1"/>
          </p:nvPr>
        </p:nvSpPr>
        <p:spPr>
          <a:xfrm>
            <a:off x="1524000" y="1447800"/>
            <a:ext cx="8686800" cy="4953025"/>
          </a:xfrm>
          <a:prstGeom prst="rect">
            <a:avLst/>
          </a:prstGeom>
          <a:noFill/>
          <a:ln>
            <a:noFill/>
          </a:ln>
        </p:spPr>
        <p:txBody>
          <a:bodyPr vert="horz" wrap="square" lIns="91425" tIns="45700" rIns="91425" bIns="45700" numCol="1" anchor="t" anchorCtr="0" compatLnSpc="1">
            <a:prstTxWarp prst="textNoShape">
              <a:avLst/>
            </a:prstTxWarp>
            <a:noAutofit/>
          </a:bodyPr>
          <a:lstStyle/>
          <a:p>
            <a:pPr marL="457200" indent="-228600">
              <a:lnSpc>
                <a:spcPct val="115000"/>
              </a:lnSpc>
              <a:spcBef>
                <a:spcPts val="0"/>
              </a:spcBef>
              <a:buSzPct val="100000"/>
            </a:pPr>
            <a:r>
              <a:rPr lang="en-US" sz="2400" dirty="0"/>
              <a:t>What attributes define Big Data solutions?</a:t>
            </a:r>
          </a:p>
          <a:p>
            <a:pPr marL="457200" indent="-228600">
              <a:lnSpc>
                <a:spcPct val="115000"/>
              </a:lnSpc>
              <a:spcBef>
                <a:spcPts val="0"/>
              </a:spcBef>
              <a:buSzPct val="100000"/>
            </a:pPr>
            <a:r>
              <a:rPr lang="en-US" sz="2400" dirty="0"/>
              <a:t>How is Big Data different from traditional data environments and related applications?</a:t>
            </a:r>
          </a:p>
          <a:p>
            <a:pPr marL="457200" indent="-228600">
              <a:lnSpc>
                <a:spcPct val="115000"/>
              </a:lnSpc>
              <a:spcBef>
                <a:spcPts val="0"/>
              </a:spcBef>
              <a:buSzPct val="100000"/>
            </a:pPr>
            <a:r>
              <a:rPr lang="en-US" sz="2400" dirty="0"/>
              <a:t>What are the essential characteristics of Big Data environments?</a:t>
            </a:r>
          </a:p>
          <a:p>
            <a:pPr marL="457200" indent="-228600">
              <a:lnSpc>
                <a:spcPct val="115000"/>
              </a:lnSpc>
              <a:spcBef>
                <a:spcPts val="0"/>
              </a:spcBef>
              <a:buSzPct val="100000"/>
            </a:pPr>
            <a:r>
              <a:rPr lang="en-US" sz="2400" dirty="0"/>
              <a:t>How do these environments integrate with currently deployed architectures?</a:t>
            </a:r>
          </a:p>
          <a:p>
            <a:pPr marL="457200" indent="-228600">
              <a:lnSpc>
                <a:spcPct val="115000"/>
              </a:lnSpc>
              <a:spcBef>
                <a:spcPts val="0"/>
              </a:spcBef>
              <a:buSzPct val="100000"/>
            </a:pPr>
            <a:r>
              <a:rPr lang="en-US" sz="2400" dirty="0"/>
              <a:t>What are the central scientific, technological, and standardization challenges that need to be addressed to accelerate the deployment of robust Big Data solutions?</a:t>
            </a:r>
          </a:p>
          <a:p>
            <a:pPr marL="0" indent="0">
              <a:lnSpc>
                <a:spcPct val="115000"/>
              </a:lnSpc>
              <a:spcBef>
                <a:spcPts val="0"/>
              </a:spcBef>
              <a:buNone/>
            </a:pPr>
            <a:endParaRPr sz="1800" dirty="0"/>
          </a:p>
        </p:txBody>
      </p:sp>
    </p:spTree>
    <p:extLst>
      <p:ext uri="{BB962C8B-B14F-4D97-AF65-F5344CB8AC3E}">
        <p14:creationId xmlns:p14="http://schemas.microsoft.com/office/powerpoint/2010/main" val="1084807457"/>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1981200" y="304801"/>
            <a:ext cx="8229600" cy="990599"/>
          </a:xfrm>
          <a:prstGeom prst="rect">
            <a:avLst/>
          </a:prstGeom>
          <a:noFill/>
          <a:ln>
            <a:noFill/>
          </a:ln>
        </p:spPr>
        <p:txBody>
          <a:bodyPr vert="horz" wrap="square" lIns="91425" tIns="45700" rIns="91425" bIns="45700" numCol="1" anchor="ctr" anchorCtr="0" compatLnSpc="1">
            <a:prstTxWarp prst="textNoShape">
              <a:avLst/>
            </a:prstTxWarp>
            <a:noAutofit/>
          </a:bodyPr>
          <a:lstStyle/>
          <a:p>
            <a:pPr algn="l">
              <a:spcBef>
                <a:spcPts val="0"/>
              </a:spcBef>
              <a:buClr>
                <a:schemeClr val="dk2"/>
              </a:buClr>
              <a:buSzPct val="25000"/>
            </a:pPr>
            <a:r>
              <a:rPr lang="en-US" sz="4000" dirty="0">
                <a:solidFill>
                  <a:schemeClr val="dk2"/>
                </a:solidFill>
              </a:rPr>
              <a:t>Big </a:t>
            </a:r>
            <a:r>
              <a:rPr lang="en-US" sz="4000" dirty="0">
                <a:solidFill>
                  <a:schemeClr val="dk2"/>
                </a:solidFill>
                <a:latin typeface="Arial"/>
                <a:ea typeface="Arial"/>
                <a:cs typeface="Arial"/>
                <a:sym typeface="Arial"/>
              </a:rPr>
              <a:t>Data</a:t>
            </a:r>
          </a:p>
        </p:txBody>
      </p:sp>
      <p:sp>
        <p:nvSpPr>
          <p:cNvPr id="370" name="Shape 370"/>
          <p:cNvSpPr txBox="1">
            <a:spLocks noGrp="1"/>
          </p:cNvSpPr>
          <p:nvPr>
            <p:ph type="body" idx="1"/>
          </p:nvPr>
        </p:nvSpPr>
        <p:spPr>
          <a:xfrm>
            <a:off x="1981200" y="1197875"/>
            <a:ext cx="8229600" cy="5202900"/>
          </a:xfrm>
          <a:prstGeom prst="rect">
            <a:avLst/>
          </a:prstGeom>
          <a:noFill/>
          <a:ln>
            <a:noFill/>
          </a:ln>
        </p:spPr>
        <p:txBody>
          <a:bodyPr vert="horz" wrap="square" lIns="91425" tIns="45700" rIns="91425" bIns="45700" numCol="1" anchor="t" anchorCtr="0" compatLnSpc="1">
            <a:prstTxWarp prst="textNoShape">
              <a:avLst/>
            </a:prstTxWarp>
            <a:noAutofit/>
          </a:bodyPr>
          <a:lstStyle/>
          <a:p>
            <a:pPr marL="0" indent="0">
              <a:spcBef>
                <a:spcPts val="0"/>
              </a:spcBef>
              <a:buSzPct val="116315"/>
              <a:buNone/>
            </a:pPr>
            <a:r>
              <a:rPr lang="en-US" sz="1900" b="1" dirty="0"/>
              <a:t>Big Data </a:t>
            </a:r>
            <a:r>
              <a:rPr lang="en-US" sz="1900" dirty="0"/>
              <a:t>consists of extensive datasets, primarily in the characteristics of volume, variety, velocity, and/or variability that require a scalable architecture for efficient storage, manipulation, and analysis. [2]</a:t>
            </a:r>
          </a:p>
          <a:p>
            <a:pPr marL="0" indent="0">
              <a:lnSpc>
                <a:spcPct val="90000"/>
              </a:lnSpc>
              <a:spcBef>
                <a:spcPts val="0"/>
              </a:spcBef>
              <a:buNone/>
            </a:pPr>
            <a:endParaRPr sz="1900" dirty="0">
              <a:solidFill>
                <a:schemeClr val="dk1"/>
              </a:solidFill>
            </a:endParaRPr>
          </a:p>
          <a:p>
            <a:pPr marL="182880" indent="0">
              <a:lnSpc>
                <a:spcPct val="90000"/>
              </a:lnSpc>
              <a:spcBef>
                <a:spcPts val="480"/>
              </a:spcBef>
              <a:buNone/>
            </a:pPr>
            <a:endParaRPr sz="1850" dirty="0">
              <a:solidFill>
                <a:schemeClr val="dk1"/>
              </a:solidFill>
              <a:latin typeface="Arial"/>
              <a:ea typeface="Arial"/>
              <a:cs typeface="Arial"/>
              <a:sym typeface="Arial"/>
            </a:endParaRPr>
          </a:p>
        </p:txBody>
      </p:sp>
      <p:pic>
        <p:nvPicPr>
          <p:cNvPr id="371" name="Shape 371"/>
          <p:cNvPicPr preferRelativeResize="0"/>
          <p:nvPr/>
        </p:nvPicPr>
        <p:blipFill>
          <a:blip r:embed="rId3">
            <a:alphaModFix/>
          </a:blip>
          <a:stretch>
            <a:fillRect/>
          </a:stretch>
        </p:blipFill>
        <p:spPr>
          <a:xfrm>
            <a:off x="2593875" y="2301250"/>
            <a:ext cx="6565375" cy="4003050"/>
          </a:xfrm>
          <a:prstGeom prst="rect">
            <a:avLst/>
          </a:prstGeom>
          <a:noFill/>
          <a:ln>
            <a:noFill/>
          </a:ln>
        </p:spPr>
      </p:pic>
      <p:sp>
        <p:nvSpPr>
          <p:cNvPr id="372" name="Shape 372"/>
          <p:cNvSpPr txBox="1"/>
          <p:nvPr/>
        </p:nvSpPr>
        <p:spPr>
          <a:xfrm>
            <a:off x="7495001" y="6228100"/>
            <a:ext cx="2578499" cy="155400"/>
          </a:xfrm>
          <a:prstGeom prst="rect">
            <a:avLst/>
          </a:prstGeom>
          <a:noFill/>
          <a:ln>
            <a:noFill/>
          </a:ln>
        </p:spPr>
        <p:txBody>
          <a:bodyPr lIns="91425" tIns="91425" rIns="91425" bIns="91425" anchor="t" anchorCtr="0">
            <a:noAutofit/>
          </a:bodyPr>
          <a:lstStyle/>
          <a:p>
            <a:pPr>
              <a:spcBef>
                <a:spcPts val="0"/>
              </a:spcBef>
            </a:pPr>
            <a:r>
              <a:rPr lang="en-US" sz="1000"/>
              <a:t>http://www.cs.us.es/~fsancho/?e=79</a:t>
            </a:r>
          </a:p>
        </p:txBody>
      </p:sp>
      <p:pic>
        <p:nvPicPr>
          <p:cNvPr id="373" name="Shape 373"/>
          <p:cNvPicPr preferRelativeResize="0"/>
          <p:nvPr/>
        </p:nvPicPr>
        <p:blipFill>
          <a:blip r:embed="rId4">
            <a:alphaModFix/>
          </a:blip>
          <a:stretch>
            <a:fillRect/>
          </a:stretch>
        </p:blipFill>
        <p:spPr>
          <a:xfrm>
            <a:off x="9453776" y="304800"/>
            <a:ext cx="1031350" cy="848700"/>
          </a:xfrm>
          <a:prstGeom prst="rect">
            <a:avLst/>
          </a:prstGeom>
          <a:noFill/>
          <a:ln>
            <a:noFill/>
          </a:ln>
        </p:spPr>
      </p:pic>
    </p:spTree>
    <p:extLst>
      <p:ext uri="{BB962C8B-B14F-4D97-AF65-F5344CB8AC3E}">
        <p14:creationId xmlns:p14="http://schemas.microsoft.com/office/powerpoint/2010/main" val="32558891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1981200" y="304801"/>
            <a:ext cx="8229600" cy="990599"/>
          </a:xfrm>
          <a:prstGeom prst="rect">
            <a:avLst/>
          </a:prstGeom>
          <a:noFill/>
          <a:ln>
            <a:noFill/>
          </a:ln>
        </p:spPr>
        <p:txBody>
          <a:bodyPr vert="horz" wrap="square" lIns="91425" tIns="45700" rIns="91425" bIns="45700" numCol="1" anchor="ctr" anchorCtr="0" compatLnSpc="1">
            <a:prstTxWarp prst="textNoShape">
              <a:avLst/>
            </a:prstTxWarp>
            <a:noAutofit/>
          </a:bodyPr>
          <a:lstStyle/>
          <a:p>
            <a:pPr algn="l">
              <a:spcBef>
                <a:spcPts val="0"/>
              </a:spcBef>
              <a:buClr>
                <a:schemeClr val="dk2"/>
              </a:buClr>
              <a:buSzPct val="25000"/>
            </a:pPr>
            <a:r>
              <a:rPr lang="en-US" sz="4000">
                <a:solidFill>
                  <a:schemeClr val="dk2"/>
                </a:solidFill>
              </a:rPr>
              <a:t>The 4 Vs of Big Data </a:t>
            </a:r>
            <a:r>
              <a:rPr lang="en-US" sz="4000" baseline="30000">
                <a:solidFill>
                  <a:schemeClr val="dk2"/>
                </a:solidFill>
              </a:rPr>
              <a:t>[1]</a:t>
            </a:r>
          </a:p>
        </p:txBody>
      </p:sp>
      <p:sp>
        <p:nvSpPr>
          <p:cNvPr id="379" name="Shape 379"/>
          <p:cNvSpPr txBox="1">
            <a:spLocks noGrp="1"/>
          </p:cNvSpPr>
          <p:nvPr>
            <p:ph type="body" idx="1"/>
          </p:nvPr>
        </p:nvSpPr>
        <p:spPr>
          <a:xfrm>
            <a:off x="1981200" y="1371601"/>
            <a:ext cx="8229600" cy="5029199"/>
          </a:xfrm>
          <a:prstGeom prst="rect">
            <a:avLst/>
          </a:prstGeom>
          <a:noFill/>
          <a:ln>
            <a:noFill/>
          </a:ln>
        </p:spPr>
        <p:txBody>
          <a:bodyPr vert="horz" wrap="square" lIns="91425" tIns="45700" rIns="91425" bIns="45700" numCol="1" anchor="t" anchorCtr="0" compatLnSpc="1">
            <a:prstTxWarp prst="textNoShape">
              <a:avLst/>
            </a:prstTxWarp>
            <a:noAutofit/>
          </a:bodyPr>
          <a:lstStyle/>
          <a:p>
            <a:pPr marL="0" indent="0">
              <a:lnSpc>
                <a:spcPct val="90000"/>
              </a:lnSpc>
              <a:spcBef>
                <a:spcPts val="0"/>
              </a:spcBef>
              <a:buNone/>
            </a:pPr>
            <a:r>
              <a:rPr lang="en-US" sz="2400">
                <a:solidFill>
                  <a:schemeClr val="dk1"/>
                </a:solidFill>
                <a:latin typeface="Arial"/>
                <a:ea typeface="Arial"/>
                <a:cs typeface="Arial"/>
                <a:sym typeface="Arial"/>
              </a:rPr>
              <a:t>Data at Rest - Volume</a:t>
            </a:r>
          </a:p>
          <a:p>
            <a:pPr marL="0" indent="0">
              <a:lnSpc>
                <a:spcPct val="90000"/>
              </a:lnSpc>
              <a:spcBef>
                <a:spcPts val="480"/>
              </a:spcBef>
              <a:buNone/>
            </a:pPr>
            <a:r>
              <a:rPr lang="en-US" sz="2400">
                <a:solidFill>
                  <a:schemeClr val="dk1"/>
                </a:solidFill>
                <a:latin typeface="Arial"/>
                <a:ea typeface="Arial"/>
                <a:cs typeface="Arial"/>
                <a:sym typeface="Arial"/>
              </a:rPr>
              <a:t>Data in Motion - Velocity </a:t>
            </a:r>
          </a:p>
          <a:p>
            <a:pPr marL="0" indent="0">
              <a:lnSpc>
                <a:spcPct val="90000"/>
              </a:lnSpc>
              <a:spcBef>
                <a:spcPts val="480"/>
              </a:spcBef>
              <a:buNone/>
            </a:pPr>
            <a:r>
              <a:rPr lang="en-US" sz="2400">
                <a:solidFill>
                  <a:schemeClr val="dk1"/>
                </a:solidFill>
                <a:latin typeface="Arial"/>
                <a:ea typeface="Arial"/>
                <a:cs typeface="Arial"/>
                <a:sym typeface="Arial"/>
              </a:rPr>
              <a:t>Data in many forms – Variety</a:t>
            </a:r>
          </a:p>
          <a:p>
            <a:pPr marL="0" indent="0">
              <a:lnSpc>
                <a:spcPct val="90000"/>
              </a:lnSpc>
              <a:spcBef>
                <a:spcPts val="480"/>
              </a:spcBef>
              <a:buNone/>
            </a:pPr>
            <a:r>
              <a:rPr lang="en-US" sz="2400">
                <a:solidFill>
                  <a:schemeClr val="dk1"/>
                </a:solidFill>
                <a:latin typeface="Arial"/>
                <a:ea typeface="Arial"/>
                <a:cs typeface="Arial"/>
                <a:sym typeface="Arial"/>
              </a:rPr>
              <a:t>Data in Doubt - Veracity</a:t>
            </a:r>
          </a:p>
        </p:txBody>
      </p:sp>
      <p:pic>
        <p:nvPicPr>
          <p:cNvPr id="380" name="Shape 380"/>
          <p:cNvPicPr preferRelativeResize="0"/>
          <p:nvPr/>
        </p:nvPicPr>
        <p:blipFill>
          <a:blip r:embed="rId3">
            <a:alphaModFix/>
          </a:blip>
          <a:stretch>
            <a:fillRect/>
          </a:stretch>
        </p:blipFill>
        <p:spPr>
          <a:xfrm>
            <a:off x="3130300" y="3215651"/>
            <a:ext cx="5178974" cy="2663949"/>
          </a:xfrm>
          <a:prstGeom prst="rect">
            <a:avLst/>
          </a:prstGeom>
          <a:noFill/>
          <a:ln>
            <a:noFill/>
          </a:ln>
        </p:spPr>
      </p:pic>
      <p:pic>
        <p:nvPicPr>
          <p:cNvPr id="381" name="Shape 381"/>
          <p:cNvPicPr preferRelativeResize="0"/>
          <p:nvPr/>
        </p:nvPicPr>
        <p:blipFill>
          <a:blip r:embed="rId4">
            <a:alphaModFix/>
          </a:blip>
          <a:stretch>
            <a:fillRect/>
          </a:stretch>
        </p:blipFill>
        <p:spPr>
          <a:xfrm>
            <a:off x="9380635" y="420851"/>
            <a:ext cx="1203764" cy="990599"/>
          </a:xfrm>
          <a:prstGeom prst="rect">
            <a:avLst/>
          </a:prstGeom>
          <a:noFill/>
          <a:ln>
            <a:noFill/>
          </a:ln>
        </p:spPr>
      </p:pic>
    </p:spTree>
    <p:extLst>
      <p:ext uri="{BB962C8B-B14F-4D97-AF65-F5344CB8AC3E}">
        <p14:creationId xmlns:p14="http://schemas.microsoft.com/office/powerpoint/2010/main" val="21892019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animEffect transition="in" filter="fade">
                                      <p:cBhvr>
                                        <p:cTn id="7" dur="500"/>
                                        <p:tgtEl>
                                          <p:spTgt spid="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
                                            <p:txEl>
                                              <p:pRg st="1" end="1"/>
                                            </p:txEl>
                                          </p:spTgt>
                                        </p:tgtEl>
                                        <p:attrNameLst>
                                          <p:attrName>style.visibility</p:attrName>
                                        </p:attrNameLst>
                                      </p:cBhvr>
                                      <p:to>
                                        <p:strVal val="visible"/>
                                      </p:to>
                                    </p:set>
                                    <p:animEffect transition="in" filter="fade">
                                      <p:cBhvr>
                                        <p:cTn id="12" dur="500"/>
                                        <p:tgtEl>
                                          <p:spTgt spid="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
                                            <p:txEl>
                                              <p:pRg st="2" end="2"/>
                                            </p:txEl>
                                          </p:spTgt>
                                        </p:tgtEl>
                                        <p:attrNameLst>
                                          <p:attrName>style.visibility</p:attrName>
                                        </p:attrNameLst>
                                      </p:cBhvr>
                                      <p:to>
                                        <p:strVal val="visible"/>
                                      </p:to>
                                    </p:set>
                                    <p:animEffect transition="in" filter="fade">
                                      <p:cBhvr>
                                        <p:cTn id="17" dur="500"/>
                                        <p:tgtEl>
                                          <p:spTgt spid="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9">
                                            <p:txEl>
                                              <p:pRg st="3" end="3"/>
                                            </p:txEl>
                                          </p:spTgt>
                                        </p:tgtEl>
                                        <p:attrNameLst>
                                          <p:attrName>style.visibility</p:attrName>
                                        </p:attrNameLst>
                                      </p:cBhvr>
                                      <p:to>
                                        <p:strVal val="visible"/>
                                      </p:to>
                                    </p:set>
                                    <p:animEffect transition="in" filter="fade">
                                      <p:cBhvr>
                                        <p:cTn id="22" dur="500"/>
                                        <p:tgtEl>
                                          <p:spTgt spid="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p:cNvPicPr preferRelativeResize="0"/>
          <p:nvPr/>
        </p:nvPicPr>
        <p:blipFill>
          <a:blip r:embed="rId3">
            <a:alphaModFix/>
          </a:blip>
          <a:stretch>
            <a:fillRect/>
          </a:stretch>
        </p:blipFill>
        <p:spPr>
          <a:xfrm>
            <a:off x="1630700" y="359650"/>
            <a:ext cx="8821274" cy="6358124"/>
          </a:xfrm>
          <a:prstGeom prst="rect">
            <a:avLst/>
          </a:prstGeom>
          <a:noFill/>
          <a:ln>
            <a:noFill/>
          </a:ln>
        </p:spPr>
      </p:pic>
      <p:sp>
        <p:nvSpPr>
          <p:cNvPr id="387" name="Shape 387"/>
          <p:cNvSpPr txBox="1"/>
          <p:nvPr/>
        </p:nvSpPr>
        <p:spPr>
          <a:xfrm>
            <a:off x="2292101" y="6318501"/>
            <a:ext cx="2011799" cy="274199"/>
          </a:xfrm>
          <a:prstGeom prst="rect">
            <a:avLst/>
          </a:prstGeom>
          <a:noFill/>
          <a:ln>
            <a:noFill/>
          </a:ln>
        </p:spPr>
        <p:txBody>
          <a:bodyPr lIns="91425" tIns="91425" rIns="91425" bIns="91425" anchor="t" anchorCtr="0">
            <a:noAutofit/>
          </a:bodyPr>
          <a:lstStyle/>
          <a:p>
            <a:pPr>
              <a:spcBef>
                <a:spcPts val="0"/>
              </a:spcBef>
            </a:pPr>
            <a:r>
              <a:rPr lang="en-US"/>
              <a:t>source: © IBM</a:t>
            </a:r>
          </a:p>
        </p:txBody>
      </p:sp>
    </p:spTree>
    <p:extLst>
      <p:ext uri="{BB962C8B-B14F-4D97-AF65-F5344CB8AC3E}">
        <p14:creationId xmlns:p14="http://schemas.microsoft.com/office/powerpoint/2010/main" val="1454111362"/>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1981200" y="533401"/>
            <a:ext cx="8229600" cy="990599"/>
          </a:xfrm>
          <a:prstGeom prst="rect">
            <a:avLst/>
          </a:prstGeom>
        </p:spPr>
        <p:txBody>
          <a:bodyPr vert="horz" wrap="square" lIns="91425" tIns="91425" rIns="91425" bIns="91425" numCol="1" anchor="ctr" anchorCtr="0" compatLnSpc="1">
            <a:prstTxWarp prst="textNoShape">
              <a:avLst/>
            </a:prstTxWarp>
            <a:noAutofit/>
          </a:bodyPr>
          <a:lstStyle/>
          <a:p>
            <a:pPr>
              <a:spcBef>
                <a:spcPts val="0"/>
              </a:spcBef>
            </a:pPr>
            <a:r>
              <a:rPr lang="en-US" sz="4000">
                <a:solidFill>
                  <a:schemeClr val="dk2"/>
                </a:solidFill>
              </a:rPr>
              <a:t>Data Science</a:t>
            </a:r>
          </a:p>
        </p:txBody>
      </p:sp>
      <p:sp>
        <p:nvSpPr>
          <p:cNvPr id="394" name="Shape 394"/>
          <p:cNvSpPr txBox="1">
            <a:spLocks noGrp="1"/>
          </p:cNvSpPr>
          <p:nvPr>
            <p:ph type="body" idx="1"/>
          </p:nvPr>
        </p:nvSpPr>
        <p:spPr>
          <a:xfrm>
            <a:off x="914400" y="1636550"/>
            <a:ext cx="9296400" cy="4840450"/>
          </a:xfrm>
          <a:prstGeom prst="rect">
            <a:avLst/>
          </a:prstGeom>
        </p:spPr>
        <p:txBody>
          <a:bodyPr vert="horz" wrap="square" lIns="91425" tIns="91425" rIns="91425" bIns="91425" numCol="1" anchor="t" anchorCtr="0" compatLnSpc="1">
            <a:prstTxWarp prst="textNoShape">
              <a:avLst/>
            </a:prstTxWarp>
            <a:noAutofit/>
          </a:bodyPr>
          <a:lstStyle/>
          <a:p>
            <a:pPr marL="457200" indent="-228600">
              <a:spcBef>
                <a:spcPts val="0"/>
              </a:spcBef>
              <a:buSzPct val="100000"/>
            </a:pPr>
            <a:r>
              <a:rPr lang="en-US" sz="2400" dirty="0"/>
              <a:t>Data analytics and visualization. </a:t>
            </a:r>
          </a:p>
          <a:p>
            <a:pPr marL="914400" lvl="1" indent="-228600">
              <a:spcBef>
                <a:spcPts val="0"/>
              </a:spcBef>
              <a:spcAft>
                <a:spcPts val="0"/>
              </a:spcAft>
              <a:buClr>
                <a:schemeClr val="accent1"/>
              </a:buClr>
              <a:buSzPct val="100000"/>
              <a:buFont typeface="Arial"/>
            </a:pPr>
            <a:r>
              <a:rPr lang="en-US" sz="2400" dirty="0"/>
              <a:t>Cleaning data, </a:t>
            </a:r>
          </a:p>
          <a:p>
            <a:pPr marL="914400" lvl="1" indent="-228600">
              <a:spcBef>
                <a:spcPts val="0"/>
              </a:spcBef>
              <a:spcAft>
                <a:spcPts val="0"/>
              </a:spcAft>
              <a:buClr>
                <a:schemeClr val="accent1"/>
              </a:buClr>
              <a:buSzPct val="100000"/>
              <a:buFont typeface="Arial"/>
            </a:pPr>
            <a:r>
              <a:rPr lang="en-US" sz="2400" dirty="0"/>
              <a:t>Actionable Data</a:t>
            </a:r>
          </a:p>
          <a:p>
            <a:pPr marL="914400" lvl="1" indent="-228600">
              <a:spcBef>
                <a:spcPts val="0"/>
              </a:spcBef>
              <a:spcAft>
                <a:spcPts val="0"/>
              </a:spcAft>
              <a:buClr>
                <a:schemeClr val="accent1"/>
              </a:buClr>
              <a:buSzPct val="100000"/>
              <a:buFont typeface="Arial"/>
            </a:pPr>
            <a:r>
              <a:rPr lang="en-US" sz="2400" dirty="0"/>
              <a:t>Mining knowledge — turning it into conclusions.</a:t>
            </a:r>
          </a:p>
          <a:p>
            <a:pPr marL="457200" indent="-228600">
              <a:spcBef>
                <a:spcPts val="0"/>
              </a:spcBef>
              <a:buSzPct val="100000"/>
            </a:pPr>
            <a:r>
              <a:rPr lang="en-US" sz="2400" dirty="0"/>
              <a:t>Infrastructure. </a:t>
            </a:r>
          </a:p>
          <a:p>
            <a:pPr marL="914400" lvl="1" indent="-228600">
              <a:spcBef>
                <a:spcPts val="0"/>
              </a:spcBef>
              <a:buSzPct val="100000"/>
            </a:pPr>
            <a:r>
              <a:rPr lang="en-US" sz="2400" dirty="0"/>
              <a:t>Point-of-sale systems that are collecting the data </a:t>
            </a:r>
          </a:p>
          <a:p>
            <a:pPr indent="457200">
              <a:spcBef>
                <a:spcPts val="0"/>
              </a:spcBef>
              <a:buNone/>
            </a:pPr>
            <a:endParaRPr sz="2400" dirty="0"/>
          </a:p>
          <a:p>
            <a:pPr marL="914400" lvl="1" indent="-228600">
              <a:spcBef>
                <a:spcPts val="0"/>
              </a:spcBef>
              <a:buSzPct val="100000"/>
            </a:pPr>
            <a:r>
              <a:rPr lang="en-US" sz="2400" dirty="0"/>
              <a:t>Long-term archival storage</a:t>
            </a:r>
          </a:p>
          <a:p>
            <a:pPr marL="457200" indent="-228600">
              <a:spcBef>
                <a:spcPts val="0"/>
              </a:spcBef>
              <a:buSzPct val="100000"/>
            </a:pPr>
            <a:r>
              <a:rPr lang="en-US" sz="2400" dirty="0"/>
              <a:t>Data curation</a:t>
            </a:r>
          </a:p>
          <a:p>
            <a:pPr marL="914400" lvl="1" indent="-228600">
              <a:spcBef>
                <a:spcPts val="0"/>
              </a:spcBef>
              <a:buSzPct val="100000"/>
            </a:pPr>
            <a:r>
              <a:rPr lang="en-US" sz="2400" dirty="0"/>
              <a:t>That is over the long-term making the data available for reuse, for repurposing. </a:t>
            </a:r>
          </a:p>
          <a:p>
            <a:pPr marL="914400" lvl="1" indent="-228600">
              <a:spcBef>
                <a:spcPts val="0"/>
              </a:spcBef>
              <a:spcAft>
                <a:spcPts val="0"/>
              </a:spcAft>
              <a:buClr>
                <a:schemeClr val="accent1"/>
              </a:buClr>
              <a:buSzPct val="100000"/>
              <a:buFont typeface="Arial"/>
            </a:pPr>
            <a:r>
              <a:rPr lang="en-US" sz="2400" dirty="0"/>
              <a:t>Need good metadata.</a:t>
            </a:r>
          </a:p>
        </p:txBody>
      </p:sp>
      <p:sp>
        <p:nvSpPr>
          <p:cNvPr id="396" name="Shape 396"/>
          <p:cNvSpPr/>
          <p:nvPr/>
        </p:nvSpPr>
        <p:spPr>
          <a:xfrm>
            <a:off x="4910900" y="3910850"/>
            <a:ext cx="177900" cy="355500"/>
          </a:xfrm>
          <a:prstGeom prst="upDown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1088091457"/>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1981200" y="533401"/>
            <a:ext cx="8229600" cy="990599"/>
          </a:xfrm>
          <a:prstGeom prst="rect">
            <a:avLst/>
          </a:prstGeom>
        </p:spPr>
        <p:txBody>
          <a:bodyPr vert="horz" wrap="square" lIns="91425" tIns="91425" rIns="91425" bIns="91425" numCol="1" anchor="ctr" anchorCtr="0" compatLnSpc="1">
            <a:prstTxWarp prst="textNoShape">
              <a:avLst/>
            </a:prstTxWarp>
            <a:noAutofit/>
          </a:bodyPr>
          <a:lstStyle/>
          <a:p>
            <a:pPr>
              <a:spcBef>
                <a:spcPts val="0"/>
              </a:spcBef>
            </a:pPr>
            <a:r>
              <a:rPr lang="en-US" sz="4000">
                <a:solidFill>
                  <a:schemeClr val="dk2"/>
                </a:solidFill>
              </a:rPr>
              <a:t>Data Science</a:t>
            </a:r>
          </a:p>
        </p:txBody>
      </p:sp>
      <p:sp>
        <p:nvSpPr>
          <p:cNvPr id="403" name="Shape 403"/>
          <p:cNvSpPr txBox="1">
            <a:spLocks noGrp="1"/>
          </p:cNvSpPr>
          <p:nvPr>
            <p:ph type="body" idx="1"/>
          </p:nvPr>
        </p:nvSpPr>
        <p:spPr>
          <a:xfrm>
            <a:off x="1981200" y="1600201"/>
            <a:ext cx="8229600" cy="4876799"/>
          </a:xfrm>
          <a:prstGeom prst="rect">
            <a:avLst/>
          </a:prstGeom>
        </p:spPr>
        <p:txBody>
          <a:bodyPr vert="horz" wrap="square" lIns="91425" tIns="91425" rIns="91425" bIns="91425" numCol="1" anchor="t" anchorCtr="0" compatLnSpc="1">
            <a:prstTxWarp prst="textNoShape">
              <a:avLst/>
            </a:prstTxWarp>
            <a:noAutofit/>
          </a:bodyPr>
          <a:lstStyle/>
          <a:p>
            <a:pPr marL="457200" indent="-228600">
              <a:spcBef>
                <a:spcPts val="0"/>
              </a:spcBef>
              <a:buSzPct val="100000"/>
            </a:pPr>
            <a:r>
              <a:rPr lang="en-US" sz="2400"/>
              <a:t>The</a:t>
            </a:r>
            <a:r>
              <a:rPr lang="en-US" sz="2400" b="1"/>
              <a:t> data science paradigm</a:t>
            </a:r>
            <a:r>
              <a:rPr lang="en-US" sz="2400"/>
              <a:t> is extraction of actionable knowledge directly from data through a process of discovery, hypothesis, and hypothesis testing.</a:t>
            </a:r>
          </a:p>
          <a:p>
            <a:pPr marL="0" indent="0">
              <a:spcBef>
                <a:spcPts val="0"/>
              </a:spcBef>
              <a:buNone/>
            </a:pPr>
            <a:endParaRPr sz="2400"/>
          </a:p>
          <a:p>
            <a:pPr marL="457200" indent="-228600">
              <a:spcBef>
                <a:spcPts val="0"/>
              </a:spcBef>
              <a:buSzPct val="100000"/>
            </a:pPr>
            <a:r>
              <a:rPr lang="en-US" sz="2400"/>
              <a:t>The </a:t>
            </a:r>
            <a:r>
              <a:rPr lang="en-US" sz="2400" b="1"/>
              <a:t>data lifecycle</a:t>
            </a:r>
            <a:r>
              <a:rPr lang="en-US" sz="2400"/>
              <a:t> is the set of processes that transform raw data into actionable knowledge.</a:t>
            </a:r>
          </a:p>
          <a:p>
            <a:pPr marL="0" indent="0">
              <a:spcBef>
                <a:spcPts val="0"/>
              </a:spcBef>
              <a:buNone/>
            </a:pPr>
            <a:endParaRPr sz="2400" b="1"/>
          </a:p>
          <a:p>
            <a:pPr marL="457200" indent="-228600">
              <a:spcBef>
                <a:spcPts val="0"/>
              </a:spcBef>
              <a:buSzPct val="100000"/>
            </a:pPr>
            <a:r>
              <a:rPr lang="en-US" sz="2400" b="1"/>
              <a:t>Analytics</a:t>
            </a:r>
            <a:r>
              <a:rPr lang="en-US" sz="2400"/>
              <a:t> is the synthesis of knowledge from information.</a:t>
            </a:r>
          </a:p>
          <a:p>
            <a:pPr marL="914400" lvl="1" indent="-228600">
              <a:spcBef>
                <a:spcPts val="0"/>
              </a:spcBef>
              <a:buSzPct val="100000"/>
            </a:pPr>
            <a:r>
              <a:rPr lang="en-US" sz="2400"/>
              <a:t>With the new Big Data paradigm, analytics are no longer separable from the data model and the distribution of that data across horizontally-scaled resources. </a:t>
            </a:r>
          </a:p>
        </p:txBody>
      </p:sp>
      <p:pic>
        <p:nvPicPr>
          <p:cNvPr id="404" name="Shape 404"/>
          <p:cNvPicPr preferRelativeResize="0"/>
          <p:nvPr/>
        </p:nvPicPr>
        <p:blipFill>
          <a:blip r:embed="rId3">
            <a:alphaModFix/>
          </a:blip>
          <a:stretch>
            <a:fillRect/>
          </a:stretch>
        </p:blipFill>
        <p:spPr>
          <a:xfrm>
            <a:off x="9380635" y="420851"/>
            <a:ext cx="1203764" cy="990599"/>
          </a:xfrm>
          <a:prstGeom prst="rect">
            <a:avLst/>
          </a:prstGeom>
          <a:noFill/>
          <a:ln>
            <a:noFill/>
          </a:ln>
        </p:spPr>
      </p:pic>
    </p:spTree>
    <p:extLst>
      <p:ext uri="{BB962C8B-B14F-4D97-AF65-F5344CB8AC3E}">
        <p14:creationId xmlns:p14="http://schemas.microsoft.com/office/powerpoint/2010/main" val="3755707655"/>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1981200" y="533401"/>
            <a:ext cx="8229600" cy="990599"/>
          </a:xfrm>
          <a:prstGeom prst="rect">
            <a:avLst/>
          </a:prstGeom>
          <a:noFill/>
          <a:ln>
            <a:noFill/>
          </a:ln>
        </p:spPr>
        <p:txBody>
          <a:bodyPr vert="horz" wrap="square" lIns="91425" tIns="45700" rIns="91425" bIns="45700" numCol="1" anchor="ctr" anchorCtr="0" compatLnSpc="1">
            <a:prstTxWarp prst="textNoShape">
              <a:avLst/>
            </a:prstTxWarp>
            <a:noAutofit/>
          </a:bodyPr>
          <a:lstStyle/>
          <a:p>
            <a:pPr algn="l">
              <a:spcBef>
                <a:spcPts val="0"/>
              </a:spcBef>
              <a:buClr>
                <a:schemeClr val="dk2"/>
              </a:buClr>
              <a:buSzPct val="25000"/>
            </a:pPr>
            <a:r>
              <a:rPr lang="en-US" sz="4000">
                <a:solidFill>
                  <a:schemeClr val="dk2"/>
                </a:solidFill>
              </a:rPr>
              <a:t>References</a:t>
            </a:r>
          </a:p>
        </p:txBody>
      </p:sp>
      <p:sp>
        <p:nvSpPr>
          <p:cNvPr id="506" name="Shape 506"/>
          <p:cNvSpPr txBox="1">
            <a:spLocks noGrp="1"/>
          </p:cNvSpPr>
          <p:nvPr>
            <p:ph type="body" idx="1"/>
          </p:nvPr>
        </p:nvSpPr>
        <p:spPr>
          <a:xfrm>
            <a:off x="1981200" y="1600201"/>
            <a:ext cx="8229600" cy="4876799"/>
          </a:xfrm>
          <a:prstGeom prst="rect">
            <a:avLst/>
          </a:prstGeom>
          <a:noFill/>
          <a:ln>
            <a:noFill/>
          </a:ln>
        </p:spPr>
        <p:txBody>
          <a:bodyPr vert="horz" wrap="square" lIns="91425" tIns="45700" rIns="91425" bIns="45700" numCol="1" anchor="t" anchorCtr="0" compatLnSpc="1">
            <a:prstTxWarp prst="textNoShape">
              <a:avLst/>
            </a:prstTxWarp>
            <a:noAutofit/>
          </a:bodyPr>
          <a:lstStyle/>
          <a:p>
            <a:pPr marL="457200" indent="-381000">
              <a:spcBef>
                <a:spcPts val="0"/>
              </a:spcBef>
              <a:buClr>
                <a:schemeClr val="dk1"/>
              </a:buClr>
              <a:buSzPct val="100000"/>
              <a:buAutoNum type="arabicPeriod"/>
            </a:pPr>
            <a:r>
              <a:rPr lang="en-US" sz="2400" dirty="0">
                <a:solidFill>
                  <a:schemeClr val="dk1"/>
                </a:solidFill>
              </a:rPr>
              <a:t>Delivering Foresight-as-a-Service (</a:t>
            </a:r>
            <a:r>
              <a:rPr lang="en-US" sz="2400" dirty="0" err="1">
                <a:solidFill>
                  <a:schemeClr val="dk1"/>
                </a:solidFill>
              </a:rPr>
              <a:t>FaaS</a:t>
            </a:r>
            <a:r>
              <a:rPr lang="en-US" sz="2400" dirty="0">
                <a:solidFill>
                  <a:schemeClr val="dk1"/>
                </a:solidFill>
              </a:rPr>
              <a:t>), Laura Haas, IBM Fellow</a:t>
            </a:r>
          </a:p>
          <a:p>
            <a:pPr marL="457200" indent="-381000">
              <a:spcBef>
                <a:spcPts val="0"/>
              </a:spcBef>
              <a:buClr>
                <a:schemeClr val="dk1"/>
              </a:buClr>
              <a:buSzPct val="100000"/>
              <a:buAutoNum type="arabicPeriod"/>
            </a:pPr>
            <a:r>
              <a:rPr lang="en-US" sz="2400" dirty="0">
                <a:solidFill>
                  <a:schemeClr val="dk1"/>
                </a:solidFill>
              </a:rPr>
              <a:t>NIST Big Data Program Documents, </a:t>
            </a:r>
            <a:r>
              <a:rPr lang="en-US" sz="2400" u="sng" dirty="0">
                <a:solidFill>
                  <a:schemeClr val="hlink"/>
                </a:solidFill>
                <a:hlinkClick r:id="rId3"/>
              </a:rPr>
              <a:t>https://www.nist.gov/itl/big-data-nist/big-data-nist-documents/nbdif-version-30-final</a:t>
            </a:r>
            <a:endParaRPr lang="en-US" sz="2400" u="sng" dirty="0">
              <a:solidFill>
                <a:schemeClr val="hlink"/>
              </a:solidFill>
            </a:endParaRPr>
          </a:p>
          <a:p>
            <a:pPr marL="457200" indent="-381000">
              <a:spcBef>
                <a:spcPts val="0"/>
              </a:spcBef>
              <a:buClr>
                <a:schemeClr val="dk1"/>
              </a:buClr>
              <a:buSzPct val="100000"/>
              <a:buAutoNum type="arabicPeriod"/>
            </a:pPr>
            <a:r>
              <a:rPr lang="en-US" sz="2400" dirty="0">
                <a:solidFill>
                  <a:schemeClr val="dk1"/>
                </a:solidFill>
              </a:rPr>
              <a:t>NIST Big Data Taxonomy, </a:t>
            </a:r>
            <a:r>
              <a:rPr lang="en-US" sz="2400" dirty="0">
                <a:solidFill>
                  <a:schemeClr val="dk1"/>
                </a:solidFill>
                <a:hlinkClick r:id="rId4"/>
              </a:rPr>
              <a:t>http://bigdatawg.nist.gov</a:t>
            </a:r>
            <a:endParaRPr lang="en-US" sz="2400" dirty="0">
              <a:solidFill>
                <a:schemeClr val="dk1"/>
              </a:solidFill>
            </a:endParaRPr>
          </a:p>
          <a:p>
            <a:pPr marL="76200" indent="0">
              <a:spcBef>
                <a:spcPts val="0"/>
              </a:spcBef>
              <a:buClr>
                <a:schemeClr val="dk1"/>
              </a:buClr>
              <a:buSzPct val="100000"/>
              <a:buNone/>
            </a:pPr>
            <a:endParaRPr lang="en-US" sz="2400" dirty="0">
              <a:solidFill>
                <a:schemeClr val="dk1"/>
              </a:solidFill>
            </a:endParaRPr>
          </a:p>
        </p:txBody>
      </p:sp>
    </p:spTree>
    <p:extLst>
      <p:ext uri="{BB962C8B-B14F-4D97-AF65-F5344CB8AC3E}">
        <p14:creationId xmlns:p14="http://schemas.microsoft.com/office/powerpoint/2010/main" val="428296274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685983"/>
            <a:fld id="{AAEAE4A8-A6E5-453E-B946-FB774B73F48C}" type="slidenum">
              <a:rPr lang="en-US">
                <a:solidFill>
                  <a:prstClr val="black"/>
                </a:solidFill>
                <a:latin typeface="Calibri" panose="020F0502020204030204"/>
              </a:rPr>
              <a:pPr defTabSz="685983"/>
              <a:t>3</a:t>
            </a:fld>
            <a:endParaRPr lang="en-US" dirty="0">
              <a:solidFill>
                <a:prstClr val="black"/>
              </a:solidFill>
              <a:latin typeface="Calibri" panose="020F0502020204030204"/>
            </a:endParaRPr>
          </a:p>
        </p:txBody>
      </p:sp>
      <p:sp>
        <p:nvSpPr>
          <p:cNvPr id="5" name="Content Placeholder 4"/>
          <p:cNvSpPr>
            <a:spLocks noGrp="1"/>
          </p:cNvSpPr>
          <p:nvPr>
            <p:ph sz="half" idx="2"/>
          </p:nvPr>
        </p:nvSpPr>
        <p:spPr>
          <a:xfrm>
            <a:off x="6858000" y="1856965"/>
            <a:ext cx="3544223" cy="3144069"/>
          </a:xfrm>
        </p:spPr>
        <p:txBody>
          <a:bodyPr>
            <a:normAutofit/>
          </a:bodyPr>
          <a:lstStyle/>
          <a:p>
            <a:r>
              <a:rPr lang="en-US" sz="1951" b="1" dirty="0"/>
              <a:t>Industry</a:t>
            </a:r>
          </a:p>
          <a:p>
            <a:pPr lvl="1"/>
            <a:r>
              <a:rPr lang="en-US" sz="1951" dirty="0"/>
              <a:t>More than ten years’ of fulltime experience</a:t>
            </a:r>
          </a:p>
          <a:p>
            <a:pPr lvl="1"/>
            <a:r>
              <a:rPr lang="en-US" sz="1951" dirty="0"/>
              <a:t>Networking and Financial industry</a:t>
            </a:r>
          </a:p>
          <a:p>
            <a:pPr lvl="1"/>
            <a:r>
              <a:rPr lang="en-US" sz="1951" dirty="0"/>
              <a:t>Part of two successful startups in the Boston area</a:t>
            </a:r>
          </a:p>
          <a:p>
            <a:endParaRPr lang="en-US" dirty="0"/>
          </a:p>
        </p:txBody>
      </p:sp>
      <p:sp>
        <p:nvSpPr>
          <p:cNvPr id="3" name="Content Placeholder 2"/>
          <p:cNvSpPr>
            <a:spLocks noGrp="1"/>
          </p:cNvSpPr>
          <p:nvPr>
            <p:ph sz="half" idx="1"/>
          </p:nvPr>
        </p:nvSpPr>
        <p:spPr>
          <a:xfrm>
            <a:off x="1447800" y="1799799"/>
            <a:ext cx="3418460" cy="3258399"/>
          </a:xfrm>
        </p:spPr>
        <p:txBody>
          <a:bodyPr>
            <a:normAutofit/>
          </a:bodyPr>
          <a:lstStyle/>
          <a:p>
            <a:pPr rtl="0" eaLnBrk="1" latinLnBrk="0" hangingPunct="1"/>
            <a:r>
              <a:rPr lang="en-US" sz="1951" b="1" dirty="0"/>
              <a:t>Academic</a:t>
            </a:r>
          </a:p>
          <a:p>
            <a:pPr lvl="1"/>
            <a:r>
              <a:rPr lang="en-US" sz="1951" dirty="0"/>
              <a:t>Fifteen years’ of full time experience </a:t>
            </a:r>
          </a:p>
          <a:p>
            <a:pPr lvl="1"/>
            <a:r>
              <a:rPr lang="en-US" sz="1951" dirty="0"/>
              <a:t>Five years’ of adjunct teaching</a:t>
            </a:r>
          </a:p>
          <a:p>
            <a:pPr lvl="1"/>
            <a:r>
              <a:rPr lang="en-US" sz="1951" dirty="0"/>
              <a:t>Many different types of universities and colleges</a:t>
            </a:r>
          </a:p>
          <a:p>
            <a:pPr marL="34299" indent="0">
              <a:buNone/>
            </a:pPr>
            <a:endParaRPr lang="en-US" dirty="0"/>
          </a:p>
          <a:p>
            <a:endParaRPr lang="en-US" dirty="0"/>
          </a:p>
        </p:txBody>
      </p:sp>
      <p:sp>
        <p:nvSpPr>
          <p:cNvPr id="2" name="Title 1"/>
          <p:cNvSpPr>
            <a:spLocks noGrp="1"/>
          </p:cNvSpPr>
          <p:nvPr>
            <p:ph type="title"/>
          </p:nvPr>
        </p:nvSpPr>
        <p:spPr/>
        <p:txBody>
          <a:bodyPr/>
          <a:lstStyle/>
          <a:p>
            <a:r>
              <a:rPr lang="en-US" dirty="0"/>
              <a:t>My Experience</a:t>
            </a:r>
          </a:p>
        </p:txBody>
      </p:sp>
    </p:spTree>
    <p:extLst>
      <p:ext uri="{BB962C8B-B14F-4D97-AF65-F5344CB8AC3E}">
        <p14:creationId xmlns:p14="http://schemas.microsoft.com/office/powerpoint/2010/main" val="38518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701"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6" name="Title 5">
            <a:extLst>
              <a:ext uri="{FF2B5EF4-FFF2-40B4-BE49-F238E27FC236}">
                <a16:creationId xmlns:a16="http://schemas.microsoft.com/office/drawing/2014/main" id="{806E386F-07D0-4907-997B-00D8E8F008CF}"/>
              </a:ext>
            </a:extLst>
          </p:cNvPr>
          <p:cNvSpPr>
            <a:spLocks noGrp="1"/>
          </p:cNvSpPr>
          <p:nvPr>
            <p:ph type="title"/>
          </p:nvPr>
        </p:nvSpPr>
        <p:spPr>
          <a:xfrm>
            <a:off x="2408420" y="826681"/>
            <a:ext cx="7375161" cy="1325563"/>
          </a:xfrm>
        </p:spPr>
        <p:txBody>
          <a:bodyPr>
            <a:normAutofit/>
          </a:bodyPr>
          <a:lstStyle/>
          <a:p>
            <a:r>
              <a:rPr lang="en-US" sz="3500" dirty="0">
                <a:solidFill>
                  <a:srgbClr val="FFFFFF"/>
                </a:solidFill>
              </a:rPr>
              <a:t>The course</a:t>
            </a:r>
          </a:p>
        </p:txBody>
      </p:sp>
      <p:sp>
        <p:nvSpPr>
          <p:cNvPr id="7" name="Content Placeholder 6">
            <a:extLst>
              <a:ext uri="{FF2B5EF4-FFF2-40B4-BE49-F238E27FC236}">
                <a16:creationId xmlns:a16="http://schemas.microsoft.com/office/drawing/2014/main" id="{9D69DEFB-210E-45FC-84A3-8A433160C4EF}"/>
              </a:ext>
            </a:extLst>
          </p:cNvPr>
          <p:cNvSpPr>
            <a:spLocks noGrp="1"/>
          </p:cNvSpPr>
          <p:nvPr>
            <p:ph idx="1"/>
          </p:nvPr>
        </p:nvSpPr>
        <p:spPr>
          <a:xfrm>
            <a:off x="1905001" y="2667000"/>
            <a:ext cx="8000999" cy="3810000"/>
          </a:xfrm>
        </p:spPr>
        <p:txBody>
          <a:bodyPr>
            <a:normAutofit/>
          </a:bodyPr>
          <a:lstStyle/>
          <a:p>
            <a:r>
              <a:rPr lang="en-US" sz="2800" dirty="0">
                <a:solidFill>
                  <a:srgbClr val="000000"/>
                </a:solidFill>
              </a:rPr>
              <a:t>It is an introductory course, if you have taken an advanced course such as machine learning then you will not find this very useful</a:t>
            </a:r>
          </a:p>
          <a:p>
            <a:r>
              <a:rPr lang="en-US" sz="2800" dirty="0">
                <a:solidFill>
                  <a:srgbClr val="000000"/>
                </a:solidFill>
              </a:rPr>
              <a:t>During the first half of course, we shall use R. So please download </a:t>
            </a:r>
            <a:r>
              <a:rPr lang="en-US" sz="2800" dirty="0" err="1">
                <a:solidFill>
                  <a:srgbClr val="000000"/>
                </a:solidFill>
              </a:rPr>
              <a:t>Rstudio</a:t>
            </a:r>
            <a:r>
              <a:rPr lang="en-US" sz="2800" dirty="0">
                <a:solidFill>
                  <a:srgbClr val="000000"/>
                </a:solidFill>
              </a:rPr>
              <a:t> and R </a:t>
            </a:r>
            <a:r>
              <a:rPr lang="en-US" sz="2800" dirty="0">
                <a:solidFill>
                  <a:srgbClr val="000000"/>
                </a:solidFill>
                <a:hlinkClick r:id="rId3"/>
              </a:rPr>
              <a:t>https://rstudio.com/products/rstudio/download/</a:t>
            </a:r>
            <a:endParaRPr lang="en-US" sz="2800" dirty="0">
              <a:solidFill>
                <a:srgbClr val="000000"/>
              </a:solidFill>
            </a:endParaRPr>
          </a:p>
          <a:p>
            <a:r>
              <a:rPr lang="en-US" sz="2800" dirty="0">
                <a:solidFill>
                  <a:srgbClr val="000000"/>
                </a:solidFill>
              </a:rPr>
              <a:t>Later on we will probably use Python and maybe Scala</a:t>
            </a:r>
          </a:p>
          <a:p>
            <a:endParaRPr lang="en-US" sz="2800" dirty="0">
              <a:solidFill>
                <a:srgbClr val="000000"/>
              </a:solidFill>
            </a:endParaRPr>
          </a:p>
        </p:txBody>
      </p:sp>
      <p:sp>
        <p:nvSpPr>
          <p:cNvPr id="5" name="Slide Number Placeholder 4">
            <a:extLst>
              <a:ext uri="{FF2B5EF4-FFF2-40B4-BE49-F238E27FC236}">
                <a16:creationId xmlns:a16="http://schemas.microsoft.com/office/drawing/2014/main" id="{D38A10F0-B4A7-4EC9-9BE8-19DC13D8F442}"/>
              </a:ext>
            </a:extLst>
          </p:cNvPr>
          <p:cNvSpPr>
            <a:spLocks noGrp="1"/>
          </p:cNvSpPr>
          <p:nvPr>
            <p:ph type="sldNum" sz="quarter" idx="12"/>
          </p:nvPr>
        </p:nvSpPr>
        <p:spPr>
          <a:xfrm>
            <a:off x="9643447" y="6223703"/>
            <a:ext cx="428046" cy="314067"/>
          </a:xfrm>
        </p:spPr>
        <p:txBody>
          <a:bodyPr>
            <a:normAutofit/>
          </a:bodyPr>
          <a:lstStyle/>
          <a:p>
            <a:pPr>
              <a:spcAft>
                <a:spcPts val="600"/>
              </a:spcAft>
              <a:defRPr/>
            </a:pPr>
            <a:fld id="{A85E8B4D-B2C4-47C8-93F0-15922A2FB2B8}" type="slidenum">
              <a:rPr lang="en-US" altLang="en-US" sz="900"/>
              <a:pPr>
                <a:spcAft>
                  <a:spcPts val="600"/>
                </a:spcAft>
                <a:defRPr/>
              </a:pPr>
              <a:t>4</a:t>
            </a:fld>
            <a:endParaRPr lang="en-US" altLang="en-US" sz="900"/>
          </a:p>
        </p:txBody>
      </p:sp>
    </p:spTree>
    <p:extLst>
      <p:ext uri="{BB962C8B-B14F-4D97-AF65-F5344CB8AC3E}">
        <p14:creationId xmlns:p14="http://schemas.microsoft.com/office/powerpoint/2010/main" val="1105304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701"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Title 1">
            <a:extLst>
              <a:ext uri="{FF2B5EF4-FFF2-40B4-BE49-F238E27FC236}">
                <a16:creationId xmlns:a16="http://schemas.microsoft.com/office/drawing/2014/main" id="{BA090747-45B6-4C60-ACB1-E8BD9F5DFEC2}"/>
              </a:ext>
            </a:extLst>
          </p:cNvPr>
          <p:cNvSpPr>
            <a:spLocks noGrp="1"/>
          </p:cNvSpPr>
          <p:nvPr>
            <p:ph type="title"/>
          </p:nvPr>
        </p:nvSpPr>
        <p:spPr>
          <a:xfrm>
            <a:off x="2408420" y="826681"/>
            <a:ext cx="7375161" cy="1325563"/>
          </a:xfrm>
        </p:spPr>
        <p:txBody>
          <a:bodyPr>
            <a:normAutofit/>
          </a:bodyPr>
          <a:lstStyle/>
          <a:p>
            <a:r>
              <a:rPr lang="en-US" sz="3500" dirty="0">
                <a:solidFill>
                  <a:srgbClr val="FFFFFF"/>
                </a:solidFill>
              </a:rPr>
              <a:t>The Course (</a:t>
            </a:r>
            <a:r>
              <a:rPr lang="en-US" sz="3500" dirty="0" err="1">
                <a:solidFill>
                  <a:srgbClr val="FFFFFF"/>
                </a:solidFill>
              </a:rPr>
              <a:t>Cont</a:t>
            </a:r>
            <a:r>
              <a:rPr lang="en-US" sz="3500" dirty="0">
                <a:solidFill>
                  <a:srgbClr val="FFFFFF"/>
                </a:solidFill>
              </a:rPr>
              <a:t>)</a:t>
            </a:r>
          </a:p>
        </p:txBody>
      </p:sp>
      <p:sp>
        <p:nvSpPr>
          <p:cNvPr id="3" name="Content Placeholder 2">
            <a:extLst>
              <a:ext uri="{FF2B5EF4-FFF2-40B4-BE49-F238E27FC236}">
                <a16:creationId xmlns:a16="http://schemas.microsoft.com/office/drawing/2014/main" id="{7BFC3046-2DEF-413F-87D4-3BE3D7937DD8}"/>
              </a:ext>
            </a:extLst>
          </p:cNvPr>
          <p:cNvSpPr>
            <a:spLocks noGrp="1"/>
          </p:cNvSpPr>
          <p:nvPr>
            <p:ph idx="1"/>
          </p:nvPr>
        </p:nvSpPr>
        <p:spPr>
          <a:xfrm>
            <a:off x="2408420" y="2590800"/>
            <a:ext cx="7375161" cy="3196146"/>
          </a:xfrm>
        </p:spPr>
        <p:txBody>
          <a:bodyPr>
            <a:normAutofit/>
          </a:bodyPr>
          <a:lstStyle/>
          <a:p>
            <a:r>
              <a:rPr lang="en-US" sz="2800" dirty="0">
                <a:solidFill>
                  <a:srgbClr val="000000"/>
                </a:solidFill>
              </a:rPr>
              <a:t>Two tests &amp; final </a:t>
            </a:r>
          </a:p>
          <a:p>
            <a:r>
              <a:rPr lang="en-US" sz="2800" dirty="0">
                <a:solidFill>
                  <a:srgbClr val="000000"/>
                </a:solidFill>
              </a:rPr>
              <a:t>Many homework and Assignments</a:t>
            </a:r>
          </a:p>
          <a:p>
            <a:r>
              <a:rPr lang="en-US" sz="2800" dirty="0">
                <a:solidFill>
                  <a:srgbClr val="000000"/>
                </a:solidFill>
              </a:rPr>
              <a:t>Needs to be done using R</a:t>
            </a:r>
          </a:p>
          <a:p>
            <a:r>
              <a:rPr lang="en-US" sz="2800" dirty="0">
                <a:solidFill>
                  <a:srgbClr val="000000"/>
                </a:solidFill>
              </a:rPr>
              <a:t> </a:t>
            </a:r>
          </a:p>
        </p:txBody>
      </p:sp>
      <p:sp>
        <p:nvSpPr>
          <p:cNvPr id="4" name="Slide Number Placeholder 3">
            <a:extLst>
              <a:ext uri="{FF2B5EF4-FFF2-40B4-BE49-F238E27FC236}">
                <a16:creationId xmlns:a16="http://schemas.microsoft.com/office/drawing/2014/main" id="{08D95E22-CFE5-47E5-B3D5-BE2F693BF1CB}"/>
              </a:ext>
            </a:extLst>
          </p:cNvPr>
          <p:cNvSpPr>
            <a:spLocks noGrp="1"/>
          </p:cNvSpPr>
          <p:nvPr>
            <p:ph type="sldNum" sz="quarter" idx="12"/>
          </p:nvPr>
        </p:nvSpPr>
        <p:spPr>
          <a:xfrm>
            <a:off x="9643447" y="6223703"/>
            <a:ext cx="428046" cy="314067"/>
          </a:xfrm>
        </p:spPr>
        <p:txBody>
          <a:bodyPr>
            <a:normAutofit/>
          </a:bodyPr>
          <a:lstStyle/>
          <a:p>
            <a:pPr>
              <a:spcAft>
                <a:spcPts val="600"/>
              </a:spcAft>
              <a:defRPr/>
            </a:pPr>
            <a:fld id="{7309E1D1-1B10-48AF-90C1-7E2F10729E94}" type="slidenum">
              <a:rPr lang="en-US" altLang="en-US" sz="900"/>
              <a:pPr>
                <a:spcAft>
                  <a:spcPts val="600"/>
                </a:spcAft>
                <a:defRPr/>
              </a:pPr>
              <a:t>5</a:t>
            </a:fld>
            <a:endParaRPr lang="en-US" altLang="en-US" sz="900"/>
          </a:p>
        </p:txBody>
      </p:sp>
    </p:spTree>
    <p:extLst>
      <p:ext uri="{BB962C8B-B14F-4D97-AF65-F5344CB8AC3E}">
        <p14:creationId xmlns:p14="http://schemas.microsoft.com/office/powerpoint/2010/main" val="1676746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descr="01fig02"/>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2209800" y="2001839"/>
            <a:ext cx="7772400"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Slide Number Placeholder 1"/>
          <p:cNvSpPr>
            <a:spLocks noGrp="1"/>
          </p:cNvSpPr>
          <p:nvPr>
            <p:ph type="sldNum" sz="quarter" idx="4294967295"/>
          </p:nvPr>
        </p:nvSpPr>
        <p:spPr bwMode="auto">
          <a:xfrm>
            <a:off x="8077200" y="635635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B5125D-5856-4CDF-8F24-D5F9C2F89FF5}" type="slidenum">
              <a:rPr lang="en-US" altLang="en-US" sz="1200">
                <a:solidFill>
                  <a:srgbClr val="898989"/>
                </a:solidFill>
              </a:rPr>
              <a:pPr>
                <a:spcBef>
                  <a:spcPct val="0"/>
                </a:spcBef>
                <a:buFontTx/>
                <a:buNone/>
              </a:pPr>
              <a:t>6</a:t>
            </a:fld>
            <a:endParaRPr lang="en-US" altLang="en-US" sz="1200">
              <a:solidFill>
                <a:srgbClr val="898989"/>
              </a:solidFill>
            </a:endParaRPr>
          </a:p>
        </p:txBody>
      </p:sp>
    </p:spTree>
    <p:extLst>
      <p:ext uri="{BB962C8B-B14F-4D97-AF65-F5344CB8AC3E}">
        <p14:creationId xmlns:p14="http://schemas.microsoft.com/office/powerpoint/2010/main" val="2045259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1" descr="02fig01"/>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2133600" y="914401"/>
            <a:ext cx="7772400"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Slide Number Placeholder 1"/>
          <p:cNvSpPr>
            <a:spLocks noGrp="1"/>
          </p:cNvSpPr>
          <p:nvPr>
            <p:ph type="sldNum" sz="quarter" idx="4294967295"/>
          </p:nvPr>
        </p:nvSpPr>
        <p:spPr bwMode="auto">
          <a:xfrm>
            <a:off x="8077200" y="635635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155095-BD57-4DA7-882D-E273AD9F48C9}" type="slidenum">
              <a:rPr lang="en-US" altLang="en-US" sz="1200">
                <a:solidFill>
                  <a:srgbClr val="898989"/>
                </a:solidFill>
              </a:rPr>
              <a:pPr>
                <a:spcBef>
                  <a:spcPct val="0"/>
                </a:spcBef>
                <a:buFontTx/>
                <a:buNone/>
              </a:pPr>
              <a:t>7</a:t>
            </a:fld>
            <a:endParaRPr lang="en-US" altLang="en-US" sz="1200">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5611" y="453805"/>
            <a:ext cx="7886700" cy="763220"/>
          </a:xfrm>
        </p:spPr>
        <p:txBody>
          <a:bodyPr/>
          <a:lstStyle/>
          <a:p>
            <a:r>
              <a:rPr lang="en-US" b="1" dirty="0">
                <a:solidFill>
                  <a:srgbClr val="0070C0"/>
                </a:solidFill>
              </a:rPr>
              <a:t>What is Data Science?</a:t>
            </a:r>
          </a:p>
        </p:txBody>
      </p:sp>
      <p:sp>
        <p:nvSpPr>
          <p:cNvPr id="3" name="Content Placeholder 2"/>
          <p:cNvSpPr>
            <a:spLocks noGrp="1"/>
          </p:cNvSpPr>
          <p:nvPr>
            <p:ph idx="1"/>
          </p:nvPr>
        </p:nvSpPr>
        <p:spPr>
          <a:xfrm>
            <a:off x="2152650" y="1447801"/>
            <a:ext cx="8058150" cy="4724399"/>
          </a:xfrm>
          <a:solidFill>
            <a:schemeClr val="bg1"/>
          </a:solidFill>
        </p:spPr>
        <p:txBody>
          <a:bodyPr>
            <a:normAutofit fontScale="85000" lnSpcReduction="10000"/>
          </a:bodyPr>
          <a:lstStyle/>
          <a:p>
            <a:r>
              <a:rPr lang="en-US" sz="2600" dirty="0"/>
              <a:t>Data scientists, "</a:t>
            </a:r>
            <a:r>
              <a:rPr lang="en-US" sz="2600" i="1" dirty="0"/>
              <a:t>The Sexiest Job of the 21st Century</a:t>
            </a:r>
            <a:r>
              <a:rPr lang="en-US" sz="2600" dirty="0"/>
              <a:t>"  (Davenport and </a:t>
            </a:r>
            <a:r>
              <a:rPr lang="en-US" sz="2600" dirty="0" err="1"/>
              <a:t>Patil</a:t>
            </a:r>
            <a:r>
              <a:rPr lang="en-US" sz="2600" dirty="0"/>
              <a:t>, Harvard Business Review, 2012)</a:t>
            </a:r>
          </a:p>
          <a:p>
            <a:r>
              <a:rPr lang="en-US" sz="2600" dirty="0"/>
              <a:t>Much of the data science explosion is coming from the tech-world</a:t>
            </a:r>
          </a:p>
          <a:p>
            <a:r>
              <a:rPr lang="en-US" sz="2600" dirty="0"/>
              <a:t>What does Data Science mean?</a:t>
            </a:r>
          </a:p>
          <a:p>
            <a:r>
              <a:rPr lang="en-US" sz="2600" dirty="0"/>
              <a:t>Is it the science of Big Data?</a:t>
            </a:r>
          </a:p>
          <a:p>
            <a:r>
              <a:rPr lang="en-US" sz="2600" dirty="0"/>
              <a:t>What is Big Data anyway?</a:t>
            </a:r>
          </a:p>
          <a:p>
            <a:r>
              <a:rPr lang="en-US" sz="2600" dirty="0"/>
              <a:t>Who does Data Science and where?</a:t>
            </a:r>
          </a:p>
          <a:p>
            <a:r>
              <a:rPr lang="en-US" sz="2600" dirty="0"/>
              <a:t>What existed before Data Science came along?</a:t>
            </a:r>
          </a:p>
          <a:p>
            <a:r>
              <a:rPr lang="en-US" sz="2600" dirty="0"/>
              <a:t>Is it simply a rebranding of statistics and machine learning?</a:t>
            </a:r>
          </a:p>
          <a:p>
            <a:r>
              <a:rPr lang="en-US" sz="2600" dirty="0"/>
              <a:t>“</a:t>
            </a:r>
            <a:r>
              <a:rPr lang="en-US" sz="2600" i="1" dirty="0"/>
              <a:t>Anything that has to call itself a science isn’t</a:t>
            </a:r>
            <a:r>
              <a:rPr lang="en-US" sz="2600" dirty="0"/>
              <a:t>.”  </a:t>
            </a:r>
          </a:p>
          <a:p>
            <a:r>
              <a:rPr lang="en-US" sz="2600" dirty="0"/>
              <a:t>Hype increases noise-to-signal ratio in perceiving reality and makes it harder to focus on the gems</a:t>
            </a:r>
          </a:p>
          <a:p>
            <a:r>
              <a:rPr lang="en-US" sz="2600" dirty="0">
                <a:noFill/>
                <a:hlinkClick r:id="rId2"/>
              </a:rPr>
              <a:t>Why and how to hire a data scientist?  http://goo.gl/F4K4hE</a:t>
            </a:r>
            <a:endParaRPr lang="en-US" sz="2600" dirty="0"/>
          </a:p>
          <a:p>
            <a:endParaRPr lang="en-US" sz="1950" dirty="0">
              <a:noFill/>
            </a:endParaRPr>
          </a:p>
          <a:p>
            <a:endParaRPr lang="en-US" dirty="0"/>
          </a:p>
        </p:txBody>
      </p:sp>
      <p:sp>
        <p:nvSpPr>
          <p:cNvPr id="5" name="Slide Number Placeholder 4"/>
          <p:cNvSpPr>
            <a:spLocks noGrp="1"/>
          </p:cNvSpPr>
          <p:nvPr>
            <p:ph type="sldNum" sz="quarter" idx="12"/>
          </p:nvPr>
        </p:nvSpPr>
        <p:spPr/>
        <p:txBody>
          <a:bodyPr/>
          <a:lstStyle/>
          <a:p>
            <a:fld id="{D30A0685-9D94-4D50-B92C-921744E229FD}" type="slidenum">
              <a:rPr lang="en-US" smtClean="0"/>
              <a:t>8</a:t>
            </a:fld>
            <a:endParaRPr lang="en-US"/>
          </a:p>
        </p:txBody>
      </p:sp>
    </p:spTree>
    <p:extLst>
      <p:ext uri="{BB962C8B-B14F-4D97-AF65-F5344CB8AC3E}">
        <p14:creationId xmlns:p14="http://schemas.microsoft.com/office/powerpoint/2010/main" val="85352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Why now?</a:t>
            </a:r>
          </a:p>
        </p:txBody>
      </p:sp>
      <p:sp>
        <p:nvSpPr>
          <p:cNvPr id="3" name="Content Placeholder 2"/>
          <p:cNvSpPr>
            <a:spLocks noGrp="1"/>
          </p:cNvSpPr>
          <p:nvPr>
            <p:ph idx="1"/>
          </p:nvPr>
        </p:nvSpPr>
        <p:spPr>
          <a:xfrm>
            <a:off x="1524000" y="1219201"/>
            <a:ext cx="9067800" cy="5137150"/>
          </a:xfrm>
        </p:spPr>
        <p:txBody>
          <a:bodyPr>
            <a:noAutofit/>
          </a:bodyPr>
          <a:lstStyle/>
          <a:p>
            <a:r>
              <a:rPr lang="en-US" sz="2400" dirty="0"/>
              <a:t>Ever shrinking cost of storage (</a:t>
            </a:r>
            <a:r>
              <a:rPr lang="en-US" sz="2400" dirty="0" err="1"/>
              <a:t>Lomet</a:t>
            </a:r>
            <a:r>
              <a:rPr lang="en-US" sz="2400" dirty="0"/>
              <a:t>, 2018)</a:t>
            </a:r>
          </a:p>
          <a:p>
            <a:r>
              <a:rPr lang="en-US" sz="2400" dirty="0"/>
              <a:t>Cloud Computing, Smartphones, Sensor Networks</a:t>
            </a:r>
          </a:p>
          <a:p>
            <a:r>
              <a:rPr lang="en-US" sz="2400" dirty="0"/>
              <a:t>massive amounts of data about many aspects of our lives, both online and offline activities, real-time as well as past-time</a:t>
            </a:r>
          </a:p>
          <a:p>
            <a:pPr lvl="1"/>
            <a:r>
              <a:rPr lang="en-US" sz="2400" b="1" dirty="0" err="1"/>
              <a:t>Datafication</a:t>
            </a:r>
            <a:r>
              <a:rPr lang="en-US" sz="2400" dirty="0"/>
              <a:t>=“</a:t>
            </a:r>
            <a:r>
              <a:rPr lang="en-US" sz="2400" i="1" dirty="0"/>
              <a:t>taking all aspects of life and turning them into data</a:t>
            </a:r>
            <a:r>
              <a:rPr lang="en-US" sz="2400" dirty="0"/>
              <a:t>” </a:t>
            </a:r>
          </a:p>
          <a:p>
            <a:pPr lvl="1"/>
            <a:r>
              <a:rPr lang="en-US" sz="2400" i="1" dirty="0"/>
              <a:t>“Once we </a:t>
            </a:r>
            <a:r>
              <a:rPr lang="en-US" sz="2400" i="1" dirty="0" err="1"/>
              <a:t>datafy</a:t>
            </a:r>
            <a:r>
              <a:rPr lang="en-US" sz="2400" i="1" dirty="0"/>
              <a:t> things, we can transform their purpose and turn the information into new forms of value.”</a:t>
            </a:r>
          </a:p>
          <a:p>
            <a:r>
              <a:rPr lang="en-US" sz="2400" dirty="0"/>
              <a:t>abundance of inexpensive computing power, communication capacity</a:t>
            </a:r>
          </a:p>
          <a:p>
            <a:r>
              <a:rPr lang="en-US" sz="2400" dirty="0"/>
              <a:t>proliferation of small footprint low-power sensors (</a:t>
            </a:r>
            <a:r>
              <a:rPr lang="en-US" sz="2400" dirty="0" err="1"/>
              <a:t>IoT</a:t>
            </a:r>
            <a:r>
              <a:rPr lang="en-US" sz="2400" dirty="0"/>
              <a:t>)</a:t>
            </a:r>
          </a:p>
          <a:p>
            <a:r>
              <a:rPr lang="en-US" sz="2400" dirty="0"/>
              <a:t>feedback loop between our behavior, environment, and data products</a:t>
            </a:r>
          </a:p>
        </p:txBody>
      </p:sp>
      <p:sp>
        <p:nvSpPr>
          <p:cNvPr id="5" name="Slide Number Placeholder 4"/>
          <p:cNvSpPr>
            <a:spLocks noGrp="1"/>
          </p:cNvSpPr>
          <p:nvPr>
            <p:ph type="sldNum" sz="quarter" idx="12"/>
          </p:nvPr>
        </p:nvSpPr>
        <p:spPr/>
        <p:txBody>
          <a:bodyPr/>
          <a:lstStyle/>
          <a:p>
            <a:fld id="{D30A0685-9D94-4D50-B92C-921744E229FD}" type="slidenum">
              <a:rPr lang="en-US" smtClean="0"/>
              <a:t>9</a:t>
            </a:fld>
            <a:endParaRPr lang="en-US"/>
          </a:p>
        </p:txBody>
      </p:sp>
    </p:spTree>
    <p:extLst>
      <p:ext uri="{BB962C8B-B14F-4D97-AF65-F5344CB8AC3E}">
        <p14:creationId xmlns:p14="http://schemas.microsoft.com/office/powerpoint/2010/main" val="544389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4210</TotalTime>
  <Words>1397</Words>
  <Application>Microsoft Office PowerPoint</Application>
  <PresentationFormat>Widescreen</PresentationFormat>
  <Paragraphs>164</Paragraphs>
  <Slides>29</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CMSC 462 – Introduction to Data Science</vt:lpstr>
      <vt:lpstr>Abhijit Dutt Professor of the Practice, CSEE, ITE 311</vt:lpstr>
      <vt:lpstr>My Experience</vt:lpstr>
      <vt:lpstr>The course</vt:lpstr>
      <vt:lpstr>The Course (Cont)</vt:lpstr>
      <vt:lpstr>PowerPoint Presentation</vt:lpstr>
      <vt:lpstr>PowerPoint Presentation</vt:lpstr>
      <vt:lpstr>What is Data Science?</vt:lpstr>
      <vt:lpstr>Why now?</vt:lpstr>
      <vt:lpstr>PowerPoint Presentation</vt:lpstr>
      <vt:lpstr>Data Science team</vt:lpstr>
      <vt:lpstr>Data science: skills and actors</vt:lpstr>
      <vt:lpstr>Types of Data Scientists</vt:lpstr>
      <vt:lpstr>What do data scientists do?</vt:lpstr>
      <vt:lpstr>Data Science take II</vt:lpstr>
      <vt:lpstr>Data Science Process</vt:lpstr>
      <vt:lpstr>PowerPoint Presentation</vt:lpstr>
      <vt:lpstr>PowerPoint Presentation</vt:lpstr>
      <vt:lpstr>PowerPoint Presentation</vt:lpstr>
      <vt:lpstr>PowerPoint Presentation</vt:lpstr>
      <vt:lpstr>PowerPoint Presentation</vt:lpstr>
      <vt:lpstr>Big Data – why?</vt:lpstr>
      <vt:lpstr>Open Questions </vt:lpstr>
      <vt:lpstr>Big Data</vt:lpstr>
      <vt:lpstr>The 4 Vs of Big Data [1]</vt:lpstr>
      <vt:lpstr>PowerPoint Presentation</vt:lpstr>
      <vt:lpstr>Data Science</vt:lpstr>
      <vt:lpstr>Data Science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CMSC 491 – Introduction to Data Science</dc:title>
  <dc:creator>Abhijit Dutt</dc:creator>
  <cp:lastModifiedBy>Abhijit Dutt</cp:lastModifiedBy>
  <cp:revision>20</cp:revision>
  <dcterms:created xsi:type="dcterms:W3CDTF">2020-01-28T14:14:42Z</dcterms:created>
  <dcterms:modified xsi:type="dcterms:W3CDTF">2023-01-31T14:59:38Z</dcterms:modified>
</cp:coreProperties>
</file>